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48" r:id="rId5"/>
  </p:sldMasterIdLst>
  <p:notesMasterIdLst>
    <p:notesMasterId r:id="rId33"/>
  </p:notesMasterIdLst>
  <p:sldIdLst>
    <p:sldId id="258" r:id="rId6"/>
    <p:sldId id="296" r:id="rId7"/>
    <p:sldId id="263" r:id="rId8"/>
    <p:sldId id="264" r:id="rId9"/>
    <p:sldId id="278" r:id="rId10"/>
    <p:sldId id="267" r:id="rId11"/>
    <p:sldId id="266" r:id="rId12"/>
    <p:sldId id="268" r:id="rId13"/>
    <p:sldId id="291" r:id="rId14"/>
    <p:sldId id="265" r:id="rId15"/>
    <p:sldId id="272" r:id="rId16"/>
    <p:sldId id="279" r:id="rId17"/>
    <p:sldId id="270" r:id="rId18"/>
    <p:sldId id="290" r:id="rId19"/>
    <p:sldId id="280" r:id="rId20"/>
    <p:sldId id="282" r:id="rId21"/>
    <p:sldId id="284" r:id="rId22"/>
    <p:sldId id="285" r:id="rId23"/>
    <p:sldId id="286" r:id="rId24"/>
    <p:sldId id="287" r:id="rId25"/>
    <p:sldId id="292" r:id="rId26"/>
    <p:sldId id="294" r:id="rId27"/>
    <p:sldId id="295" r:id="rId28"/>
    <p:sldId id="271" r:id="rId29"/>
    <p:sldId id="277" r:id="rId30"/>
    <p:sldId id="262" r:id="rId31"/>
    <p:sldId id="261"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8B41F3-8DF6-A22D-F58E-0ACE47B9102A}" v="201" dt="2023-09-06T20:04:16.702"/>
    <p1510:client id="{106397C6-8E92-4174-AA24-BD6CB6DDFDB1}" v="88" dt="2023-09-06T20:21:02.329"/>
    <p1510:client id="{2ECCC4B0-E602-6E22-6C6F-E60B6310545E}" v="324" dt="2023-09-06T21:01:58.091"/>
    <p1510:client id="{3CF2C5A9-27B8-AAC5-EB5A-D258FA08F86A}" v="37" dt="2023-09-07T02:05:07.240"/>
    <p1510:client id="{71FA19CA-5A62-7CA7-168D-B126CBE0E26B}" v="1318" dt="2023-09-06T17:07:18.036"/>
    <p1510:client id="{85A31A2C-AB9E-4640-BAA6-3D4EA3AD883A}" v="12" vWet="14" dt="2023-09-07T18:48:07.835"/>
    <p1510:client id="{91016FAF-357F-E7BD-835E-4D5FB4451E26}" v="2" dt="2023-09-07T13:24:01.339"/>
    <p1510:client id="{9ABE8E89-B854-4B45-AB6F-9DEC75793BDD}" v="479" dt="2023-09-06T19:31:32.773"/>
    <p1510:client id="{C1A9178E-4506-5A73-FCCB-B9AF027396C1}" v="793" dt="2023-09-06T22:03:57.091"/>
    <p1510:client id="{C56BFECC-79FD-4F8D-B9BF-BBC20D86C566}" vWet="4" dt="2023-09-06T19:36:54.903"/>
    <p1510:client id="{DB1B813D-BB49-9620-2B18-5EECD0577FD3}" v="2" dt="2023-09-06T17:09:22.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kinson, Heather A." userId="S::haa5121@psu.edu::3609c4df-f263-49db-ad1a-006d952c913e" providerId="AD" clId="Web-{110D20E1-FC10-53C0-7F62-CE5E8A4827D3}"/>
    <pc:docChg chg="modSld">
      <pc:chgData name="Atkinson, Heather A." userId="S::haa5121@psu.edu::3609c4df-f263-49db-ad1a-006d952c913e" providerId="AD" clId="Web-{110D20E1-FC10-53C0-7F62-CE5E8A4827D3}" dt="2023-09-07T18:48:38.642" v="30"/>
      <pc:docMkLst>
        <pc:docMk/>
      </pc:docMkLst>
      <pc:sldChg chg="modNotes">
        <pc:chgData name="Atkinson, Heather A." userId="S::haa5121@psu.edu::3609c4df-f263-49db-ad1a-006d952c913e" providerId="AD" clId="Web-{110D20E1-FC10-53C0-7F62-CE5E8A4827D3}" dt="2023-09-07T18:48:07.999" v="1"/>
        <pc:sldMkLst>
          <pc:docMk/>
          <pc:sldMk cId="373896775" sldId="258"/>
        </pc:sldMkLst>
      </pc:sldChg>
      <pc:sldChg chg="modNotes">
        <pc:chgData name="Atkinson, Heather A." userId="S::haa5121@psu.edu::3609c4df-f263-49db-ad1a-006d952c913e" providerId="AD" clId="Web-{110D20E1-FC10-53C0-7F62-CE5E8A4827D3}" dt="2023-09-07T18:48:38.642" v="30"/>
        <pc:sldMkLst>
          <pc:docMk/>
          <pc:sldMk cId="2167835807" sldId="261"/>
        </pc:sldMkLst>
      </pc:sldChg>
    </pc:docChg>
  </pc:docChgLst>
  <pc:docChgLst>
    <pc:chgData name="Schulenberg, Janet" userId="S::jks142@psu.edu::27b4c352-6bf3-49af-ac8e-8da86713a9e7" providerId="AD" clId="Web-{0D8B41F3-8DF6-A22D-F58E-0ACE47B9102A}"/>
    <pc:docChg chg="modSld sldOrd">
      <pc:chgData name="Schulenberg, Janet" userId="S::jks142@psu.edu::27b4c352-6bf3-49af-ac8e-8da86713a9e7" providerId="AD" clId="Web-{0D8B41F3-8DF6-A22D-F58E-0ACE47B9102A}" dt="2023-09-06T20:04:16.702" v="211" actId="20577"/>
      <pc:docMkLst>
        <pc:docMk/>
      </pc:docMkLst>
      <pc:sldChg chg="modSp">
        <pc:chgData name="Schulenberg, Janet" userId="S::jks142@psu.edu::27b4c352-6bf3-49af-ac8e-8da86713a9e7" providerId="AD" clId="Web-{0D8B41F3-8DF6-A22D-F58E-0ACE47B9102A}" dt="2023-09-06T19:40:29.033" v="105" actId="20577"/>
        <pc:sldMkLst>
          <pc:docMk/>
          <pc:sldMk cId="2265205977" sldId="264"/>
        </pc:sldMkLst>
        <pc:spChg chg="mod">
          <ac:chgData name="Schulenberg, Janet" userId="S::jks142@psu.edu::27b4c352-6bf3-49af-ac8e-8da86713a9e7" providerId="AD" clId="Web-{0D8B41F3-8DF6-A22D-F58E-0ACE47B9102A}" dt="2023-09-06T19:40:29.033" v="105" actId="20577"/>
          <ac:spMkLst>
            <pc:docMk/>
            <pc:sldMk cId="2265205977" sldId="264"/>
            <ac:spMk id="3" creationId="{66216983-371C-4ECB-935D-0E2EE020CE5C}"/>
          </ac:spMkLst>
        </pc:spChg>
      </pc:sldChg>
      <pc:sldChg chg="modSp">
        <pc:chgData name="Schulenberg, Janet" userId="S::jks142@psu.edu::27b4c352-6bf3-49af-ac8e-8da86713a9e7" providerId="AD" clId="Web-{0D8B41F3-8DF6-A22D-F58E-0ACE47B9102A}" dt="2023-09-06T19:51:47.452" v="135" actId="20577"/>
        <pc:sldMkLst>
          <pc:docMk/>
          <pc:sldMk cId="4029660409" sldId="272"/>
        </pc:sldMkLst>
        <pc:spChg chg="mod">
          <ac:chgData name="Schulenberg, Janet" userId="S::jks142@psu.edu::27b4c352-6bf3-49af-ac8e-8da86713a9e7" providerId="AD" clId="Web-{0D8B41F3-8DF6-A22D-F58E-0ACE47B9102A}" dt="2023-09-06T19:51:47.452" v="135" actId="20577"/>
          <ac:spMkLst>
            <pc:docMk/>
            <pc:sldMk cId="4029660409" sldId="272"/>
            <ac:spMk id="4" creationId="{8E83954C-361A-D915-6554-16FAE53A91AA}"/>
          </ac:spMkLst>
        </pc:spChg>
      </pc:sldChg>
      <pc:sldChg chg="modSp">
        <pc:chgData name="Schulenberg, Janet" userId="S::jks142@psu.edu::27b4c352-6bf3-49af-ac8e-8da86713a9e7" providerId="AD" clId="Web-{0D8B41F3-8DF6-A22D-F58E-0ACE47B9102A}" dt="2023-09-06T19:58:28.937" v="207" actId="20577"/>
        <pc:sldMkLst>
          <pc:docMk/>
          <pc:sldMk cId="343081251" sldId="280"/>
        </pc:sldMkLst>
        <pc:spChg chg="mod">
          <ac:chgData name="Schulenberg, Janet" userId="S::jks142@psu.edu::27b4c352-6bf3-49af-ac8e-8da86713a9e7" providerId="AD" clId="Web-{0D8B41F3-8DF6-A22D-F58E-0ACE47B9102A}" dt="2023-09-06T19:58:28.937" v="207" actId="20577"/>
          <ac:spMkLst>
            <pc:docMk/>
            <pc:sldMk cId="343081251" sldId="280"/>
            <ac:spMk id="3" creationId="{450E3F5C-6FFD-923D-3167-2FB7A39494A0}"/>
          </ac:spMkLst>
        </pc:spChg>
      </pc:sldChg>
      <pc:sldChg chg="modSp">
        <pc:chgData name="Schulenberg, Janet" userId="S::jks142@psu.edu::27b4c352-6bf3-49af-ac8e-8da86713a9e7" providerId="AD" clId="Web-{0D8B41F3-8DF6-A22D-F58E-0ACE47B9102A}" dt="2023-09-06T19:55:32.852" v="137" actId="20577"/>
        <pc:sldMkLst>
          <pc:docMk/>
          <pc:sldMk cId="2168811577" sldId="290"/>
        </pc:sldMkLst>
        <pc:spChg chg="mod">
          <ac:chgData name="Schulenberg, Janet" userId="S::jks142@psu.edu::27b4c352-6bf3-49af-ac8e-8da86713a9e7" providerId="AD" clId="Web-{0D8B41F3-8DF6-A22D-F58E-0ACE47B9102A}" dt="2023-09-06T19:55:32.852" v="137" actId="20577"/>
          <ac:spMkLst>
            <pc:docMk/>
            <pc:sldMk cId="2168811577" sldId="290"/>
            <ac:spMk id="4" creationId="{50D89ED6-C8E1-4536-BC22-C9B6F197A323}"/>
          </ac:spMkLst>
        </pc:spChg>
      </pc:sldChg>
      <pc:sldChg chg="addSp modSp">
        <pc:chgData name="Schulenberg, Janet" userId="S::jks142@psu.edu::27b4c352-6bf3-49af-ac8e-8da86713a9e7" providerId="AD" clId="Web-{0D8B41F3-8DF6-A22D-F58E-0ACE47B9102A}" dt="2023-09-06T19:47:42.629" v="108" actId="14100"/>
        <pc:sldMkLst>
          <pc:docMk/>
          <pc:sldMk cId="418264200" sldId="291"/>
        </pc:sldMkLst>
        <pc:picChg chg="add mod">
          <ac:chgData name="Schulenberg, Janet" userId="S::jks142@psu.edu::27b4c352-6bf3-49af-ac8e-8da86713a9e7" providerId="AD" clId="Web-{0D8B41F3-8DF6-A22D-F58E-0ACE47B9102A}" dt="2023-09-06T19:47:42.629" v="108" actId="14100"/>
          <ac:picMkLst>
            <pc:docMk/>
            <pc:sldMk cId="418264200" sldId="291"/>
            <ac:picMk id="4" creationId="{0C9AA3FA-3392-5C98-5092-4D19399D7BAC}"/>
          </ac:picMkLst>
        </pc:picChg>
      </pc:sldChg>
      <pc:sldChg chg="ord">
        <pc:chgData name="Schulenberg, Janet" userId="S::jks142@psu.edu::27b4c352-6bf3-49af-ac8e-8da86713a9e7" providerId="AD" clId="Web-{0D8B41F3-8DF6-A22D-F58E-0ACE47B9102A}" dt="2023-09-06T20:02:23.650" v="209"/>
        <pc:sldMkLst>
          <pc:docMk/>
          <pc:sldMk cId="1776491255" sldId="292"/>
        </pc:sldMkLst>
      </pc:sldChg>
      <pc:sldChg chg="modSp">
        <pc:chgData name="Schulenberg, Janet" userId="S::jks142@psu.edu::27b4c352-6bf3-49af-ac8e-8da86713a9e7" providerId="AD" clId="Web-{0D8B41F3-8DF6-A22D-F58E-0ACE47B9102A}" dt="2023-09-06T20:04:16.702" v="211" actId="20577"/>
        <pc:sldMkLst>
          <pc:docMk/>
          <pc:sldMk cId="1979287465" sldId="296"/>
        </pc:sldMkLst>
        <pc:spChg chg="mod">
          <ac:chgData name="Schulenberg, Janet" userId="S::jks142@psu.edu::27b4c352-6bf3-49af-ac8e-8da86713a9e7" providerId="AD" clId="Web-{0D8B41F3-8DF6-A22D-F58E-0ACE47B9102A}" dt="2023-09-06T20:04:16.702" v="211" actId="20577"/>
          <ac:spMkLst>
            <pc:docMk/>
            <pc:sldMk cId="1979287465" sldId="296"/>
            <ac:spMk id="3" creationId="{816DD1A9-8BB6-FF2C-7E59-A4C01096DA90}"/>
          </ac:spMkLst>
        </pc:spChg>
      </pc:sldChg>
    </pc:docChg>
  </pc:docChgLst>
  <pc:docChgLst>
    <pc:chgData name="Schulenberg, Janet" userId="27b4c352-6bf3-49af-ac8e-8da86713a9e7" providerId="ADAL" clId="{106397C6-8E92-4174-AA24-BD6CB6DDFDB1}"/>
    <pc:docChg chg="custSel modSld">
      <pc:chgData name="Schulenberg, Janet" userId="27b4c352-6bf3-49af-ac8e-8da86713a9e7" providerId="ADAL" clId="{106397C6-8E92-4174-AA24-BD6CB6DDFDB1}" dt="2023-09-06T20:21:02.329" v="87" actId="208"/>
      <pc:docMkLst>
        <pc:docMk/>
      </pc:docMkLst>
      <pc:sldChg chg="addSp delSp modSp">
        <pc:chgData name="Schulenberg, Janet" userId="27b4c352-6bf3-49af-ac8e-8da86713a9e7" providerId="ADAL" clId="{106397C6-8E92-4174-AA24-BD6CB6DDFDB1}" dt="2023-09-06T20:10:22.780" v="5"/>
        <pc:sldMkLst>
          <pc:docMk/>
          <pc:sldMk cId="1936517402" sldId="282"/>
        </pc:sldMkLst>
        <pc:picChg chg="add del mod">
          <ac:chgData name="Schulenberg, Janet" userId="27b4c352-6bf3-49af-ac8e-8da86713a9e7" providerId="ADAL" clId="{106397C6-8E92-4174-AA24-BD6CB6DDFDB1}" dt="2023-09-06T20:10:19.846" v="3" actId="21"/>
          <ac:picMkLst>
            <pc:docMk/>
            <pc:sldMk cId="1936517402" sldId="282"/>
            <ac:picMk id="2" creationId="{79337140-85C3-5DA3-7F9D-8C3ABC80E479}"/>
          </ac:picMkLst>
        </pc:picChg>
        <pc:picChg chg="add mod">
          <ac:chgData name="Schulenberg, Janet" userId="27b4c352-6bf3-49af-ac8e-8da86713a9e7" providerId="ADAL" clId="{106397C6-8E92-4174-AA24-BD6CB6DDFDB1}" dt="2023-09-06T20:10:22.780" v="5"/>
          <ac:picMkLst>
            <pc:docMk/>
            <pc:sldMk cId="1936517402" sldId="282"/>
            <ac:picMk id="4" creationId="{3088B8BC-10ED-01E0-9CC7-385C2BDA50C5}"/>
          </ac:picMkLst>
        </pc:picChg>
        <pc:picChg chg="del">
          <ac:chgData name="Schulenberg, Janet" userId="27b4c352-6bf3-49af-ac8e-8da86713a9e7" providerId="ADAL" clId="{106397C6-8E92-4174-AA24-BD6CB6DDFDB1}" dt="2023-09-06T20:10:22.290" v="4" actId="478"/>
          <ac:picMkLst>
            <pc:docMk/>
            <pc:sldMk cId="1936517402" sldId="282"/>
            <ac:picMk id="1026" creationId="{A4F3629E-2BC7-5787-BC73-DE3B75FAFEF1}"/>
          </ac:picMkLst>
        </pc:picChg>
      </pc:sldChg>
      <pc:sldChg chg="addSp delSp modSp mod">
        <pc:chgData name="Schulenberg, Janet" userId="27b4c352-6bf3-49af-ac8e-8da86713a9e7" providerId="ADAL" clId="{106397C6-8E92-4174-AA24-BD6CB6DDFDB1}" dt="2023-09-06T20:21:02.329" v="87" actId="208"/>
        <pc:sldMkLst>
          <pc:docMk/>
          <pc:sldMk cId="139294183" sldId="294"/>
        </pc:sldMkLst>
        <pc:spChg chg="mod">
          <ac:chgData name="Schulenberg, Janet" userId="27b4c352-6bf3-49af-ac8e-8da86713a9e7" providerId="ADAL" clId="{106397C6-8E92-4174-AA24-BD6CB6DDFDB1}" dt="2023-09-06T20:20:56.315" v="86" actId="1076"/>
          <ac:spMkLst>
            <pc:docMk/>
            <pc:sldMk cId="139294183" sldId="294"/>
            <ac:spMk id="12" creationId="{08C5716F-AB0F-6731-9DA4-36B98399EC86}"/>
          </ac:spMkLst>
        </pc:spChg>
        <pc:picChg chg="add mod">
          <ac:chgData name="Schulenberg, Janet" userId="27b4c352-6bf3-49af-ac8e-8da86713a9e7" providerId="ADAL" clId="{106397C6-8E92-4174-AA24-BD6CB6DDFDB1}" dt="2023-09-06T20:21:02.329" v="87" actId="208"/>
          <ac:picMkLst>
            <pc:docMk/>
            <pc:sldMk cId="139294183" sldId="294"/>
            <ac:picMk id="4" creationId="{231AF5DF-D6B9-FA0B-E146-6C9D35EE7EE7}"/>
          </ac:picMkLst>
        </pc:picChg>
        <pc:picChg chg="del">
          <ac:chgData name="Schulenberg, Janet" userId="27b4c352-6bf3-49af-ac8e-8da86713a9e7" providerId="ADAL" clId="{106397C6-8E92-4174-AA24-BD6CB6DDFDB1}" dt="2023-09-06T20:20:43.685" v="82" actId="478"/>
          <ac:picMkLst>
            <pc:docMk/>
            <pc:sldMk cId="139294183" sldId="294"/>
            <ac:picMk id="10" creationId="{D55E74A5-9E10-12A7-027F-4A89FE3D3815}"/>
          </ac:picMkLst>
        </pc:picChg>
      </pc:sldChg>
      <pc:sldChg chg="addSp delSp modSp mod">
        <pc:chgData name="Schulenberg, Janet" userId="27b4c352-6bf3-49af-ac8e-8da86713a9e7" providerId="ADAL" clId="{106397C6-8E92-4174-AA24-BD6CB6DDFDB1}" dt="2023-09-06T20:18:17.120" v="43" actId="20577"/>
        <pc:sldMkLst>
          <pc:docMk/>
          <pc:sldMk cId="1345440757" sldId="295"/>
        </pc:sldMkLst>
        <pc:spChg chg="mod">
          <ac:chgData name="Schulenberg, Janet" userId="27b4c352-6bf3-49af-ac8e-8da86713a9e7" providerId="ADAL" clId="{106397C6-8E92-4174-AA24-BD6CB6DDFDB1}" dt="2023-09-06T20:18:17.120" v="43" actId="20577"/>
          <ac:spMkLst>
            <pc:docMk/>
            <pc:sldMk cId="1345440757" sldId="295"/>
            <ac:spMk id="2" creationId="{65F2274A-325E-1526-8013-2C7B5F6E1D7A}"/>
          </ac:spMkLst>
        </pc:spChg>
        <pc:spChg chg="del">
          <ac:chgData name="Schulenberg, Janet" userId="27b4c352-6bf3-49af-ac8e-8da86713a9e7" providerId="ADAL" clId="{106397C6-8E92-4174-AA24-BD6CB6DDFDB1}" dt="2023-09-06T20:17:43.718" v="8" actId="478"/>
          <ac:spMkLst>
            <pc:docMk/>
            <pc:sldMk cId="1345440757" sldId="295"/>
            <ac:spMk id="3" creationId="{B7BFD500-D9C8-2DEC-32DD-16FE64CEFF08}"/>
          </ac:spMkLst>
        </pc:spChg>
        <pc:spChg chg="add del mod">
          <ac:chgData name="Schulenberg, Janet" userId="27b4c352-6bf3-49af-ac8e-8da86713a9e7" providerId="ADAL" clId="{106397C6-8E92-4174-AA24-BD6CB6DDFDB1}" dt="2023-09-06T20:17:48.221" v="9" actId="478"/>
          <ac:spMkLst>
            <pc:docMk/>
            <pc:sldMk cId="1345440757" sldId="295"/>
            <ac:spMk id="8" creationId="{0E781E41-F7CD-2189-6B43-638A3DA3379C}"/>
          </ac:spMkLst>
        </pc:spChg>
        <pc:picChg chg="del">
          <ac:chgData name="Schulenberg, Janet" userId="27b4c352-6bf3-49af-ac8e-8da86713a9e7" providerId="ADAL" clId="{106397C6-8E92-4174-AA24-BD6CB6DDFDB1}" dt="2023-09-06T20:17:37.506" v="6" actId="478"/>
          <ac:picMkLst>
            <pc:docMk/>
            <pc:sldMk cId="1345440757" sldId="295"/>
            <ac:picMk id="5" creationId="{4AA6FA14-E3F1-A62C-8D7E-D56D53B6D52A}"/>
          </ac:picMkLst>
        </pc:picChg>
        <pc:picChg chg="add mod">
          <ac:chgData name="Schulenberg, Janet" userId="27b4c352-6bf3-49af-ac8e-8da86713a9e7" providerId="ADAL" clId="{106397C6-8E92-4174-AA24-BD6CB6DDFDB1}" dt="2023-09-06T20:18:08.931" v="35" actId="1076"/>
          <ac:picMkLst>
            <pc:docMk/>
            <pc:sldMk cId="1345440757" sldId="295"/>
            <ac:picMk id="6" creationId="{278C3A7B-CE89-1185-1378-9B8E67C3B2CC}"/>
          </ac:picMkLst>
        </pc:picChg>
      </pc:sldChg>
    </pc:docChg>
  </pc:docChgLst>
  <pc:docChgLst>
    <pc:chgData name="Atkinson, Heather A." userId="S::haa5121@psu.edu::3609c4df-f263-49db-ad1a-006d952c913e" providerId="AD" clId="Web-{3CF2C5A9-27B8-AAC5-EB5A-D258FA08F86A}"/>
    <pc:docChg chg="modSld">
      <pc:chgData name="Atkinson, Heather A." userId="S::haa5121@psu.edu::3609c4df-f263-49db-ad1a-006d952c913e" providerId="AD" clId="Web-{3CF2C5A9-27B8-AAC5-EB5A-D258FA08F86A}" dt="2023-09-07T02:05:28.788" v="945"/>
      <pc:docMkLst>
        <pc:docMk/>
      </pc:docMkLst>
      <pc:sldChg chg="modSp modNotes">
        <pc:chgData name="Atkinson, Heather A." userId="S::haa5121@psu.edu::3609c4df-f263-49db-ad1a-006d952c913e" providerId="AD" clId="Web-{3CF2C5A9-27B8-AAC5-EB5A-D258FA08F86A}" dt="2023-09-07T02:04:32.192" v="936"/>
        <pc:sldMkLst>
          <pc:docMk/>
          <pc:sldMk cId="373896775" sldId="258"/>
        </pc:sldMkLst>
        <pc:spChg chg="mod">
          <ac:chgData name="Atkinson, Heather A." userId="S::haa5121@psu.edu::3609c4df-f263-49db-ad1a-006d952c913e" providerId="AD" clId="Web-{3CF2C5A9-27B8-AAC5-EB5A-D258FA08F86A}" dt="2023-09-07T00:47:59.214" v="12" actId="20577"/>
          <ac:spMkLst>
            <pc:docMk/>
            <pc:sldMk cId="373896775" sldId="258"/>
            <ac:spMk id="2" creationId="{8F3E0D43-FD38-40E9-92FE-1AD202CFC467}"/>
          </ac:spMkLst>
        </pc:spChg>
      </pc:sldChg>
      <pc:sldChg chg="modSp modNotes">
        <pc:chgData name="Atkinson, Heather A." userId="S::haa5121@psu.edu::3609c4df-f263-49db-ad1a-006d952c913e" providerId="AD" clId="Web-{3CF2C5A9-27B8-AAC5-EB5A-D258FA08F86A}" dt="2023-09-07T02:05:07.240" v="941" actId="1076"/>
        <pc:sldMkLst>
          <pc:docMk/>
          <pc:sldMk cId="2824186951" sldId="262"/>
        </pc:sldMkLst>
        <pc:spChg chg="mod">
          <ac:chgData name="Atkinson, Heather A." userId="S::haa5121@psu.edu::3609c4df-f263-49db-ad1a-006d952c913e" providerId="AD" clId="Web-{3CF2C5A9-27B8-AAC5-EB5A-D258FA08F86A}" dt="2023-09-07T02:05:03.912" v="940" actId="20577"/>
          <ac:spMkLst>
            <pc:docMk/>
            <pc:sldMk cId="2824186951" sldId="262"/>
            <ac:spMk id="3" creationId="{66216983-371C-4ECB-935D-0E2EE020CE5C}"/>
          </ac:spMkLst>
        </pc:spChg>
        <pc:picChg chg="mod">
          <ac:chgData name="Atkinson, Heather A." userId="S::haa5121@psu.edu::3609c4df-f263-49db-ad1a-006d952c913e" providerId="AD" clId="Web-{3CF2C5A9-27B8-AAC5-EB5A-D258FA08F86A}" dt="2023-09-07T02:05:07.240" v="941" actId="1076"/>
          <ac:picMkLst>
            <pc:docMk/>
            <pc:sldMk cId="2824186951" sldId="262"/>
            <ac:picMk id="5" creationId="{1FA2D76B-DAD3-B245-D2C2-1110461BAA40}"/>
          </ac:picMkLst>
        </pc:picChg>
      </pc:sldChg>
      <pc:sldChg chg="modNotes">
        <pc:chgData name="Atkinson, Heather A." userId="S::haa5121@psu.edu::3609c4df-f263-49db-ad1a-006d952c913e" providerId="AD" clId="Web-{3CF2C5A9-27B8-AAC5-EB5A-D258FA08F86A}" dt="2023-09-07T01:55:20.918" v="901"/>
        <pc:sldMkLst>
          <pc:docMk/>
          <pc:sldMk cId="3975175032" sldId="263"/>
        </pc:sldMkLst>
      </pc:sldChg>
      <pc:sldChg chg="modNotes">
        <pc:chgData name="Atkinson, Heather A." userId="S::haa5121@psu.edu::3609c4df-f263-49db-ad1a-006d952c913e" providerId="AD" clId="Web-{3CF2C5A9-27B8-AAC5-EB5A-D258FA08F86A}" dt="2023-09-07T00:54:47.121" v="18"/>
        <pc:sldMkLst>
          <pc:docMk/>
          <pc:sldMk cId="2265205977" sldId="264"/>
        </pc:sldMkLst>
      </pc:sldChg>
      <pc:sldChg chg="modNotes">
        <pc:chgData name="Atkinson, Heather A." userId="S::haa5121@psu.edu::3609c4df-f263-49db-ad1a-006d952c913e" providerId="AD" clId="Web-{3CF2C5A9-27B8-AAC5-EB5A-D258FA08F86A}" dt="2023-09-07T01:04:03.706" v="275"/>
        <pc:sldMkLst>
          <pc:docMk/>
          <pc:sldMk cId="4198119068" sldId="266"/>
        </pc:sldMkLst>
      </pc:sldChg>
      <pc:sldChg chg="modSp modNotes">
        <pc:chgData name="Atkinson, Heather A." userId="S::haa5121@psu.edu::3609c4df-f263-49db-ad1a-006d952c913e" providerId="AD" clId="Web-{3CF2C5A9-27B8-AAC5-EB5A-D258FA08F86A}" dt="2023-09-07T00:54:19.401" v="16" actId="20577"/>
        <pc:sldMkLst>
          <pc:docMk/>
          <pc:sldMk cId="200160107" sldId="267"/>
        </pc:sldMkLst>
        <pc:spChg chg="mod">
          <ac:chgData name="Atkinson, Heather A." userId="S::haa5121@psu.edu::3609c4df-f263-49db-ad1a-006d952c913e" providerId="AD" clId="Web-{3CF2C5A9-27B8-AAC5-EB5A-D258FA08F86A}" dt="2023-09-07T00:54:19.401" v="16" actId="20577"/>
          <ac:spMkLst>
            <pc:docMk/>
            <pc:sldMk cId="200160107" sldId="267"/>
            <ac:spMk id="3" creationId="{66216983-371C-4ECB-935D-0E2EE020CE5C}"/>
          </ac:spMkLst>
        </pc:spChg>
      </pc:sldChg>
      <pc:sldChg chg="modNotes">
        <pc:chgData name="Atkinson, Heather A." userId="S::haa5121@psu.edu::3609c4df-f263-49db-ad1a-006d952c913e" providerId="AD" clId="Web-{3CF2C5A9-27B8-AAC5-EB5A-D258FA08F86A}" dt="2023-09-07T01:11:39.988" v="411"/>
        <pc:sldMkLst>
          <pc:docMk/>
          <pc:sldMk cId="210818761" sldId="268"/>
        </pc:sldMkLst>
      </pc:sldChg>
      <pc:sldChg chg="modNotes">
        <pc:chgData name="Atkinson, Heather A." userId="S::haa5121@psu.edu::3609c4df-f263-49db-ad1a-006d952c913e" providerId="AD" clId="Web-{3CF2C5A9-27B8-AAC5-EB5A-D258FA08F86A}" dt="2023-09-07T02:05:28.788" v="945"/>
        <pc:sldMkLst>
          <pc:docMk/>
          <pc:sldMk cId="234651539" sldId="277"/>
        </pc:sldMkLst>
      </pc:sldChg>
      <pc:sldChg chg="modNotes">
        <pc:chgData name="Atkinson, Heather A." userId="S::haa5121@psu.edu::3609c4df-f263-49db-ad1a-006d952c913e" providerId="AD" clId="Web-{3CF2C5A9-27B8-AAC5-EB5A-D258FA08F86A}" dt="2023-09-07T00:58:35.975" v="153"/>
        <pc:sldMkLst>
          <pc:docMk/>
          <pc:sldMk cId="3938831148" sldId="278"/>
        </pc:sldMkLst>
      </pc:sldChg>
      <pc:sldChg chg="addAnim delAnim modAnim modNotes">
        <pc:chgData name="Atkinson, Heather A." userId="S::haa5121@psu.edu::3609c4df-f263-49db-ad1a-006d952c913e" providerId="AD" clId="Web-{3CF2C5A9-27B8-AAC5-EB5A-D258FA08F86A}" dt="2023-09-07T01:22:43.951" v="526"/>
        <pc:sldMkLst>
          <pc:docMk/>
          <pc:sldMk cId="418264200" sldId="291"/>
        </pc:sldMkLst>
      </pc:sldChg>
      <pc:sldChg chg="modNotes">
        <pc:chgData name="Atkinson, Heather A." userId="S::haa5121@psu.edu::3609c4df-f263-49db-ad1a-006d952c913e" providerId="AD" clId="Web-{3CF2C5A9-27B8-AAC5-EB5A-D258FA08F86A}" dt="2023-09-07T01:43:23.812" v="614"/>
        <pc:sldMkLst>
          <pc:docMk/>
          <pc:sldMk cId="1979287465" sldId="296"/>
        </pc:sldMkLst>
      </pc:sldChg>
    </pc:docChg>
  </pc:docChgLst>
  <pc:docChgLst>
    <pc:chgData name="Atkinson, Heather A." userId="S::haa5121@psu.edu::3609c4df-f263-49db-ad1a-006d952c913e" providerId="AD" clId="Web-{2ECCC4B0-E602-6E22-6C6F-E60B6310545E}"/>
    <pc:docChg chg="modSld">
      <pc:chgData name="Atkinson, Heather A." userId="S::haa5121@psu.edu::3609c4df-f263-49db-ad1a-006d952c913e" providerId="AD" clId="Web-{2ECCC4B0-E602-6E22-6C6F-E60B6310545E}" dt="2023-09-06T21:01:58.091" v="190" actId="20577"/>
      <pc:docMkLst>
        <pc:docMk/>
      </pc:docMkLst>
      <pc:sldChg chg="addSp modSp addAnim modAnim">
        <pc:chgData name="Atkinson, Heather A." userId="S::haa5121@psu.edu::3609c4df-f263-49db-ad1a-006d952c913e" providerId="AD" clId="Web-{2ECCC4B0-E602-6E22-6C6F-E60B6310545E}" dt="2023-09-06T20:45:35.878" v="160"/>
        <pc:sldMkLst>
          <pc:docMk/>
          <pc:sldMk cId="4198119068" sldId="266"/>
        </pc:sldMkLst>
        <pc:spChg chg="add mod">
          <ac:chgData name="Atkinson, Heather A." userId="S::haa5121@psu.edu::3609c4df-f263-49db-ad1a-006d952c913e" providerId="AD" clId="Web-{2ECCC4B0-E602-6E22-6C6F-E60B6310545E}" dt="2023-09-06T20:45:15.549" v="156" actId="14100"/>
          <ac:spMkLst>
            <pc:docMk/>
            <pc:sldMk cId="4198119068" sldId="266"/>
            <ac:spMk id="3" creationId="{0FFDC99E-F8EE-A62B-45FA-1E268371CA0C}"/>
          </ac:spMkLst>
        </pc:spChg>
        <pc:picChg chg="add mod">
          <ac:chgData name="Atkinson, Heather A." userId="S::haa5121@psu.edu::3609c4df-f263-49db-ad1a-006d952c913e" providerId="AD" clId="Web-{2ECCC4B0-E602-6E22-6C6F-E60B6310545E}" dt="2023-09-06T20:44:21.532" v="148" actId="1076"/>
          <ac:picMkLst>
            <pc:docMk/>
            <pc:sldMk cId="4198119068" sldId="266"/>
            <ac:picMk id="4" creationId="{FFF6B18B-052D-3D23-ECFA-120745CC7A63}"/>
          </ac:picMkLst>
        </pc:picChg>
        <pc:picChg chg="add mod">
          <ac:chgData name="Atkinson, Heather A." userId="S::haa5121@psu.edu::3609c4df-f263-49db-ad1a-006d952c913e" providerId="AD" clId="Web-{2ECCC4B0-E602-6E22-6C6F-E60B6310545E}" dt="2023-09-06T20:44:50.908" v="153" actId="14100"/>
          <ac:picMkLst>
            <pc:docMk/>
            <pc:sldMk cId="4198119068" sldId="266"/>
            <ac:picMk id="5" creationId="{C0DA295D-2999-7A71-CFC1-C2CEC8430B2A}"/>
          </ac:picMkLst>
        </pc:picChg>
        <pc:picChg chg="mod">
          <ac:chgData name="Atkinson, Heather A." userId="S::haa5121@psu.edu::3609c4df-f263-49db-ad1a-006d952c913e" providerId="AD" clId="Web-{2ECCC4B0-E602-6E22-6C6F-E60B6310545E}" dt="2023-09-06T20:40:00.431" v="0" actId="1076"/>
          <ac:picMkLst>
            <pc:docMk/>
            <pc:sldMk cId="4198119068" sldId="266"/>
            <ac:picMk id="8" creationId="{F5EFB02A-F015-461F-8368-29EF59A30D5F}"/>
          </ac:picMkLst>
        </pc:picChg>
      </pc:sldChg>
      <pc:sldChg chg="addSp delSp modSp addAnim modAnim">
        <pc:chgData name="Atkinson, Heather A." userId="S::haa5121@psu.edu::3609c4df-f263-49db-ad1a-006d952c913e" providerId="AD" clId="Web-{2ECCC4B0-E602-6E22-6C6F-E60B6310545E}" dt="2023-09-06T20:58:10.757" v="174"/>
        <pc:sldMkLst>
          <pc:docMk/>
          <pc:sldMk cId="210818761" sldId="268"/>
        </pc:sldMkLst>
        <pc:picChg chg="add del mod">
          <ac:chgData name="Atkinson, Heather A." userId="S::haa5121@psu.edu::3609c4df-f263-49db-ad1a-006d952c913e" providerId="AD" clId="Web-{2ECCC4B0-E602-6E22-6C6F-E60B6310545E}" dt="2023-09-06T20:57:40.178" v="165"/>
          <ac:picMkLst>
            <pc:docMk/>
            <pc:sldMk cId="210818761" sldId="268"/>
            <ac:picMk id="7" creationId="{F48C6214-8350-20CB-FA8C-2B370066EB20}"/>
          </ac:picMkLst>
        </pc:picChg>
        <pc:picChg chg="add mod ord">
          <ac:chgData name="Atkinson, Heather A." userId="S::haa5121@psu.edu::3609c4df-f263-49db-ad1a-006d952c913e" providerId="AD" clId="Web-{2ECCC4B0-E602-6E22-6C6F-E60B6310545E}" dt="2023-09-06T20:58:10.757" v="174"/>
          <ac:picMkLst>
            <pc:docMk/>
            <pc:sldMk cId="210818761" sldId="268"/>
            <ac:picMk id="8" creationId="{08F6FA6B-3CFA-0C4A-89A9-BE00591217FA}"/>
          </ac:picMkLst>
        </pc:picChg>
      </pc:sldChg>
      <pc:sldChg chg="addSp modSp addAnim modAnim">
        <pc:chgData name="Atkinson, Heather A." userId="S::haa5121@psu.edu::3609c4df-f263-49db-ad1a-006d952c913e" providerId="AD" clId="Web-{2ECCC4B0-E602-6E22-6C6F-E60B6310545E}" dt="2023-09-06T21:01:58.091" v="190" actId="20577"/>
        <pc:sldMkLst>
          <pc:docMk/>
          <pc:sldMk cId="418264200" sldId="291"/>
        </pc:sldMkLst>
        <pc:spChg chg="mod">
          <ac:chgData name="Atkinson, Heather A." userId="S::haa5121@psu.edu::3609c4df-f263-49db-ad1a-006d952c913e" providerId="AD" clId="Web-{2ECCC4B0-E602-6E22-6C6F-E60B6310545E}" dt="2023-09-06T21:01:58.091" v="190" actId="20577"/>
          <ac:spMkLst>
            <pc:docMk/>
            <pc:sldMk cId="418264200" sldId="291"/>
            <ac:spMk id="3" creationId="{720B1D99-CE7E-FD30-E6D8-769C4907C2C5}"/>
          </ac:spMkLst>
        </pc:spChg>
        <pc:picChg chg="add mod ord">
          <ac:chgData name="Atkinson, Heather A." userId="S::haa5121@psu.edu::3609c4df-f263-49db-ad1a-006d952c913e" providerId="AD" clId="Web-{2ECCC4B0-E602-6E22-6C6F-E60B6310545E}" dt="2023-09-06T21:01:34.887" v="187"/>
          <ac:picMkLst>
            <pc:docMk/>
            <pc:sldMk cId="418264200" sldId="291"/>
            <ac:picMk id="10" creationId="{D3C9AC0F-5C49-6770-4CF9-B668A3B04572}"/>
          </ac:picMkLst>
        </pc:picChg>
      </pc:sldChg>
    </pc:docChg>
  </pc:docChgLst>
  <pc:docChgLst>
    <pc:chgData name="Atkinson, Heather A." userId="S::haa5121@psu.edu::3609c4df-f263-49db-ad1a-006d952c913e" providerId="AD" clId="Web-{C1A9178E-4506-5A73-FCCB-B9AF027396C1}"/>
    <pc:docChg chg="modSld">
      <pc:chgData name="Atkinson, Heather A." userId="S::haa5121@psu.edu::3609c4df-f263-49db-ad1a-006d952c913e" providerId="AD" clId="Web-{C1A9178E-4506-5A73-FCCB-B9AF027396C1}" dt="2023-09-06T22:06:39.114" v="857"/>
      <pc:docMkLst>
        <pc:docMk/>
      </pc:docMkLst>
      <pc:sldChg chg="modNotes">
        <pc:chgData name="Atkinson, Heather A." userId="S::haa5121@psu.edu::3609c4df-f263-49db-ad1a-006d952c913e" providerId="AD" clId="Web-{C1A9178E-4506-5A73-FCCB-B9AF027396C1}" dt="2023-09-06T22:06:39.114" v="857"/>
        <pc:sldMkLst>
          <pc:docMk/>
          <pc:sldMk cId="2167835807" sldId="261"/>
        </pc:sldMkLst>
      </pc:sldChg>
      <pc:sldChg chg="addSp modSp addAnim delAnim">
        <pc:chgData name="Atkinson, Heather A." userId="S::haa5121@psu.edu::3609c4df-f263-49db-ad1a-006d952c913e" providerId="AD" clId="Web-{C1A9178E-4506-5A73-FCCB-B9AF027396C1}" dt="2023-09-06T21:05:12.976" v="6"/>
        <pc:sldMkLst>
          <pc:docMk/>
          <pc:sldMk cId="2824186951" sldId="262"/>
        </pc:sldMkLst>
        <pc:spChg chg="mod">
          <ac:chgData name="Atkinson, Heather A." userId="S::haa5121@psu.edu::3609c4df-f263-49db-ad1a-006d952c913e" providerId="AD" clId="Web-{C1A9178E-4506-5A73-FCCB-B9AF027396C1}" dt="2023-09-06T21:04:49.022" v="3" actId="20577"/>
          <ac:spMkLst>
            <pc:docMk/>
            <pc:sldMk cId="2824186951" sldId="262"/>
            <ac:spMk id="3" creationId="{66216983-371C-4ECB-935D-0E2EE020CE5C}"/>
          </ac:spMkLst>
        </pc:spChg>
        <pc:picChg chg="add mod">
          <ac:chgData name="Atkinson, Heather A." userId="S::haa5121@psu.edu::3609c4df-f263-49db-ad1a-006d952c913e" providerId="AD" clId="Web-{C1A9178E-4506-5A73-FCCB-B9AF027396C1}" dt="2023-09-06T21:04:38.646" v="1" actId="1076"/>
          <ac:picMkLst>
            <pc:docMk/>
            <pc:sldMk cId="2824186951" sldId="262"/>
            <ac:picMk id="5" creationId="{1FA2D76B-DAD3-B245-D2C2-1110461BAA40}"/>
          </ac:picMkLst>
        </pc:picChg>
      </pc:sldChg>
      <pc:sldChg chg="addSp delSp modSp addAnim delAnim modAnim">
        <pc:chgData name="Atkinson, Heather A." userId="S::haa5121@psu.edu::3609c4df-f263-49db-ad1a-006d952c913e" providerId="AD" clId="Web-{C1A9178E-4506-5A73-FCCB-B9AF027396C1}" dt="2023-09-06T21:53:12.893" v="699" actId="20577"/>
        <pc:sldMkLst>
          <pc:docMk/>
          <pc:sldMk cId="3841267022" sldId="265"/>
        </pc:sldMkLst>
        <pc:spChg chg="ord">
          <ac:chgData name="Atkinson, Heather A." userId="S::haa5121@psu.edu::3609c4df-f263-49db-ad1a-006d952c913e" providerId="AD" clId="Web-{C1A9178E-4506-5A73-FCCB-B9AF027396C1}" dt="2023-09-06T21:26:39.608" v="173"/>
          <ac:spMkLst>
            <pc:docMk/>
            <pc:sldMk cId="3841267022" sldId="265"/>
            <ac:spMk id="2" creationId="{8DAF64FF-ACB2-4ABF-9CFC-F004D92C70FA}"/>
          </ac:spMkLst>
        </pc:spChg>
        <pc:spChg chg="mod ord">
          <ac:chgData name="Atkinson, Heather A." userId="S::haa5121@psu.edu::3609c4df-f263-49db-ad1a-006d952c913e" providerId="AD" clId="Web-{C1A9178E-4506-5A73-FCCB-B9AF027396C1}" dt="2023-09-06T21:53:12.893" v="699" actId="20577"/>
          <ac:spMkLst>
            <pc:docMk/>
            <pc:sldMk cId="3841267022" sldId="265"/>
            <ac:spMk id="3" creationId="{66216983-371C-4ECB-935D-0E2EE020CE5C}"/>
          </ac:spMkLst>
        </pc:spChg>
        <pc:spChg chg="ord">
          <ac:chgData name="Atkinson, Heather A." userId="S::haa5121@psu.edu::3609c4df-f263-49db-ad1a-006d952c913e" providerId="AD" clId="Web-{C1A9178E-4506-5A73-FCCB-B9AF027396C1}" dt="2023-09-06T21:29:49.772" v="176"/>
          <ac:spMkLst>
            <pc:docMk/>
            <pc:sldMk cId="3841267022" sldId="265"/>
            <ac:spMk id="175" creationId="{E562E6D1-EEBE-40DE-BBBA-D2829FE1FB81}"/>
          </ac:spMkLst>
        </pc:spChg>
        <pc:picChg chg="add mod ord">
          <ac:chgData name="Atkinson, Heather A." userId="S::haa5121@psu.edu::3609c4df-f263-49db-ad1a-006d952c913e" providerId="AD" clId="Web-{C1A9178E-4506-5A73-FCCB-B9AF027396C1}" dt="2023-09-06T21:26:19.857" v="171"/>
          <ac:picMkLst>
            <pc:docMk/>
            <pc:sldMk cId="3841267022" sldId="265"/>
            <ac:picMk id="6" creationId="{A3EEF29B-976A-5E9F-1419-1E7D81957CD1}"/>
          </ac:picMkLst>
        </pc:picChg>
        <pc:picChg chg="ord">
          <ac:chgData name="Atkinson, Heather A." userId="S::haa5121@psu.edu::3609c4df-f263-49db-ad1a-006d952c913e" providerId="AD" clId="Web-{C1A9178E-4506-5A73-FCCB-B9AF027396C1}" dt="2023-09-06T21:26:26.638" v="172"/>
          <ac:picMkLst>
            <pc:docMk/>
            <pc:sldMk cId="3841267022" sldId="265"/>
            <ac:picMk id="7" creationId="{EEAD89A7-9BE5-EBD2-D7DE-22885B6F1018}"/>
          </ac:picMkLst>
        </pc:picChg>
        <pc:picChg chg="ord">
          <ac:chgData name="Atkinson, Heather A." userId="S::haa5121@psu.edu::3609c4df-f263-49db-ad1a-006d952c913e" providerId="AD" clId="Web-{C1A9178E-4506-5A73-FCCB-B9AF027396C1}" dt="2023-09-06T21:30:27.086" v="177"/>
          <ac:picMkLst>
            <pc:docMk/>
            <pc:sldMk cId="3841267022" sldId="265"/>
            <ac:picMk id="9" creationId="{F5214E92-BF7A-442F-01DF-145A2D000E4F}"/>
          </ac:picMkLst>
        </pc:picChg>
        <pc:picChg chg="del ord">
          <ac:chgData name="Atkinson, Heather A." userId="S::haa5121@psu.edu::3609c4df-f263-49db-ad1a-006d952c913e" providerId="AD" clId="Web-{C1A9178E-4506-5A73-FCCB-B9AF027396C1}" dt="2023-09-06T21:25:35.511" v="161"/>
          <ac:picMkLst>
            <pc:docMk/>
            <pc:sldMk cId="3841267022" sldId="265"/>
            <ac:picMk id="11" creationId="{0A167690-33B7-4B4F-1DAA-E50B37A5F050}"/>
          </ac:picMkLst>
        </pc:picChg>
      </pc:sldChg>
      <pc:sldChg chg="modSp">
        <pc:chgData name="Atkinson, Heather A." userId="S::haa5121@psu.edu::3609c4df-f263-49db-ad1a-006d952c913e" providerId="AD" clId="Web-{C1A9178E-4506-5A73-FCCB-B9AF027396C1}" dt="2023-09-06T21:06:23.276" v="8" actId="20577"/>
        <pc:sldMkLst>
          <pc:docMk/>
          <pc:sldMk cId="4198119068" sldId="266"/>
        </pc:sldMkLst>
        <pc:spChg chg="mod">
          <ac:chgData name="Atkinson, Heather A." userId="S::haa5121@psu.edu::3609c4df-f263-49db-ad1a-006d952c913e" providerId="AD" clId="Web-{C1A9178E-4506-5A73-FCCB-B9AF027396C1}" dt="2023-09-06T21:06:23.276" v="8" actId="20577"/>
          <ac:spMkLst>
            <pc:docMk/>
            <pc:sldMk cId="4198119068" sldId="266"/>
            <ac:spMk id="3" creationId="{0FFDC99E-F8EE-A62B-45FA-1E268371CA0C}"/>
          </ac:spMkLst>
        </pc:spChg>
      </pc:sldChg>
      <pc:sldChg chg="modSp">
        <pc:chgData name="Atkinson, Heather A." userId="S::haa5121@psu.edu::3609c4df-f263-49db-ad1a-006d952c913e" providerId="AD" clId="Web-{C1A9178E-4506-5A73-FCCB-B9AF027396C1}" dt="2023-09-06T21:07:09.340" v="9" actId="1076"/>
        <pc:sldMkLst>
          <pc:docMk/>
          <pc:sldMk cId="210818761" sldId="268"/>
        </pc:sldMkLst>
        <pc:picChg chg="mod">
          <ac:chgData name="Atkinson, Heather A." userId="S::haa5121@psu.edu::3609c4df-f263-49db-ad1a-006d952c913e" providerId="AD" clId="Web-{C1A9178E-4506-5A73-FCCB-B9AF027396C1}" dt="2023-09-06T21:07:09.340" v="9" actId="1076"/>
          <ac:picMkLst>
            <pc:docMk/>
            <pc:sldMk cId="210818761" sldId="268"/>
            <ac:picMk id="4" creationId="{93355ABA-A557-83B6-B2C6-184E421E7BD3}"/>
          </ac:picMkLst>
        </pc:picChg>
      </pc:sldChg>
      <pc:sldChg chg="modSp modNotes">
        <pc:chgData name="Atkinson, Heather A." userId="S::haa5121@psu.edu::3609c4df-f263-49db-ad1a-006d952c913e" providerId="AD" clId="Web-{C1A9178E-4506-5A73-FCCB-B9AF027396C1}" dt="2023-09-06T21:47:23.519" v="659" actId="20577"/>
        <pc:sldMkLst>
          <pc:docMk/>
          <pc:sldMk cId="2199424103" sldId="270"/>
        </pc:sldMkLst>
        <pc:spChg chg="mod">
          <ac:chgData name="Atkinson, Heather A." userId="S::haa5121@psu.edu::3609c4df-f263-49db-ad1a-006d952c913e" providerId="AD" clId="Web-{C1A9178E-4506-5A73-FCCB-B9AF027396C1}" dt="2023-09-06T21:47:23.519" v="659" actId="20577"/>
          <ac:spMkLst>
            <pc:docMk/>
            <pc:sldMk cId="2199424103" sldId="270"/>
            <ac:spMk id="3" creationId="{2520241D-A45E-ACD7-667D-8C14E70D974E}"/>
          </ac:spMkLst>
        </pc:spChg>
      </pc:sldChg>
      <pc:sldChg chg="modSp">
        <pc:chgData name="Atkinson, Heather A." userId="S::haa5121@psu.edu::3609c4df-f263-49db-ad1a-006d952c913e" providerId="AD" clId="Web-{C1A9178E-4506-5A73-FCCB-B9AF027396C1}" dt="2023-09-06T22:03:57.091" v="822" actId="20577"/>
        <pc:sldMkLst>
          <pc:docMk/>
          <pc:sldMk cId="3712958461" sldId="271"/>
        </pc:sldMkLst>
        <pc:spChg chg="mod">
          <ac:chgData name="Atkinson, Heather A." userId="S::haa5121@psu.edu::3609c4df-f263-49db-ad1a-006d952c913e" providerId="AD" clId="Web-{C1A9178E-4506-5A73-FCCB-B9AF027396C1}" dt="2023-09-06T22:03:21.731" v="812" actId="20577"/>
          <ac:spMkLst>
            <pc:docMk/>
            <pc:sldMk cId="3712958461" sldId="271"/>
            <ac:spMk id="2" creationId="{50D0D5B2-7407-76C0-B7B9-42A97224D964}"/>
          </ac:spMkLst>
        </pc:spChg>
        <pc:spChg chg="mod">
          <ac:chgData name="Atkinson, Heather A." userId="S::haa5121@psu.edu::3609c4df-f263-49db-ad1a-006d952c913e" providerId="AD" clId="Web-{C1A9178E-4506-5A73-FCCB-B9AF027396C1}" dt="2023-09-06T22:03:57.091" v="822" actId="20577"/>
          <ac:spMkLst>
            <pc:docMk/>
            <pc:sldMk cId="3712958461" sldId="271"/>
            <ac:spMk id="3" creationId="{D99068F2-953D-AFCC-448A-60BF0DE55E33}"/>
          </ac:spMkLst>
        </pc:spChg>
      </pc:sldChg>
      <pc:sldChg chg="modSp">
        <pc:chgData name="Atkinson, Heather A." userId="S::haa5121@psu.edu::3609c4df-f263-49db-ad1a-006d952c913e" providerId="AD" clId="Web-{C1A9178E-4506-5A73-FCCB-B9AF027396C1}" dt="2023-09-06T21:48:00.192" v="667" actId="20577"/>
        <pc:sldMkLst>
          <pc:docMk/>
          <pc:sldMk cId="4029660409" sldId="272"/>
        </pc:sldMkLst>
        <pc:spChg chg="mod">
          <ac:chgData name="Atkinson, Heather A." userId="S::haa5121@psu.edu::3609c4df-f263-49db-ad1a-006d952c913e" providerId="AD" clId="Web-{C1A9178E-4506-5A73-FCCB-B9AF027396C1}" dt="2023-09-06T21:48:00.192" v="667" actId="20577"/>
          <ac:spMkLst>
            <pc:docMk/>
            <pc:sldMk cId="4029660409" sldId="272"/>
            <ac:spMk id="4" creationId="{8E83954C-361A-D915-6554-16FAE53A91AA}"/>
          </ac:spMkLst>
        </pc:spChg>
      </pc:sldChg>
      <pc:sldChg chg="addSp delSp modSp addAnim delAnim modNotes">
        <pc:chgData name="Atkinson, Heather A." userId="S::haa5121@psu.edu::3609c4df-f263-49db-ad1a-006d952c913e" providerId="AD" clId="Web-{C1A9178E-4506-5A73-FCCB-B9AF027396C1}" dt="2023-09-06T21:47:32.238" v="661" actId="20577"/>
        <pc:sldMkLst>
          <pc:docMk/>
          <pc:sldMk cId="3804682994" sldId="279"/>
        </pc:sldMkLst>
        <pc:spChg chg="mod">
          <ac:chgData name="Atkinson, Heather A." userId="S::haa5121@psu.edu::3609c4df-f263-49db-ad1a-006d952c913e" providerId="AD" clId="Web-{C1A9178E-4506-5A73-FCCB-B9AF027396C1}" dt="2023-09-06T21:47:32.238" v="661" actId="20577"/>
          <ac:spMkLst>
            <pc:docMk/>
            <pc:sldMk cId="3804682994" sldId="279"/>
            <ac:spMk id="3" creationId="{7B6BAAAA-11A4-9726-7D1B-B220798D39C1}"/>
          </ac:spMkLst>
        </pc:spChg>
        <pc:picChg chg="add mod">
          <ac:chgData name="Atkinson, Heather A." userId="S::haa5121@psu.edu::3609c4df-f263-49db-ad1a-006d952c913e" providerId="AD" clId="Web-{C1A9178E-4506-5A73-FCCB-B9AF027396C1}" dt="2023-09-06T21:40:09.423" v="612" actId="14100"/>
          <ac:picMkLst>
            <pc:docMk/>
            <pc:sldMk cId="3804682994" sldId="279"/>
            <ac:picMk id="4" creationId="{6A0F2A87-C80E-E419-B471-142A431E8F5F}"/>
          </ac:picMkLst>
        </pc:picChg>
        <pc:picChg chg="del">
          <ac:chgData name="Atkinson, Heather A." userId="S::haa5121@psu.edu::3609c4df-f263-49db-ad1a-006d952c913e" providerId="AD" clId="Web-{C1A9178E-4506-5A73-FCCB-B9AF027396C1}" dt="2023-09-06T21:40:01.657" v="609"/>
          <ac:picMkLst>
            <pc:docMk/>
            <pc:sldMk cId="3804682994" sldId="279"/>
            <ac:picMk id="7" creationId="{B9A146C4-D871-94BC-3DCD-8E30D5D03B10}"/>
          </ac:picMkLst>
        </pc:picChg>
      </pc:sldChg>
      <pc:sldChg chg="addSp delSp modSp addAnim delAnim modAnim modNotes">
        <pc:chgData name="Atkinson, Heather A." userId="S::haa5121@psu.edu::3609c4df-f263-49db-ad1a-006d952c913e" providerId="AD" clId="Web-{C1A9178E-4506-5A73-FCCB-B9AF027396C1}" dt="2023-09-06T21:57:09.965" v="774"/>
        <pc:sldMkLst>
          <pc:docMk/>
          <pc:sldMk cId="2168811577" sldId="290"/>
        </pc:sldMkLst>
        <pc:spChg chg="mod">
          <ac:chgData name="Atkinson, Heather A." userId="S::haa5121@psu.edu::3609c4df-f263-49db-ad1a-006d952c913e" providerId="AD" clId="Web-{C1A9178E-4506-5A73-FCCB-B9AF027396C1}" dt="2023-09-06T21:56:23.041" v="757" actId="20577"/>
          <ac:spMkLst>
            <pc:docMk/>
            <pc:sldMk cId="2168811577" sldId="290"/>
            <ac:spMk id="3" creationId="{0DFA8082-9E77-614D-C3E9-D7F8C9E656D0}"/>
          </ac:spMkLst>
        </pc:spChg>
        <pc:picChg chg="add mod">
          <ac:chgData name="Atkinson, Heather A." userId="S::haa5121@psu.edu::3609c4df-f263-49db-ad1a-006d952c913e" providerId="AD" clId="Web-{C1A9178E-4506-5A73-FCCB-B9AF027396C1}" dt="2023-09-06T21:49:53.088" v="672" actId="14100"/>
          <ac:picMkLst>
            <pc:docMk/>
            <pc:sldMk cId="2168811577" sldId="290"/>
            <ac:picMk id="5" creationId="{D83EB78B-CCC1-7DD8-7216-8F135BA4A819}"/>
          </ac:picMkLst>
        </pc:picChg>
        <pc:picChg chg="del">
          <ac:chgData name="Atkinson, Heather A." userId="S::haa5121@psu.edu::3609c4df-f263-49db-ad1a-006d952c913e" providerId="AD" clId="Web-{C1A9178E-4506-5A73-FCCB-B9AF027396C1}" dt="2023-09-06T21:49:37.993" v="668"/>
          <ac:picMkLst>
            <pc:docMk/>
            <pc:sldMk cId="2168811577" sldId="290"/>
            <ac:picMk id="6" creationId="{F4CBC64D-DA17-B88D-250D-BC69316366DF}"/>
          </ac:picMkLst>
        </pc:picChg>
        <pc:picChg chg="add mod">
          <ac:chgData name="Atkinson, Heather A." userId="S::haa5121@psu.edu::3609c4df-f263-49db-ad1a-006d952c913e" providerId="AD" clId="Web-{C1A9178E-4506-5A73-FCCB-B9AF027396C1}" dt="2023-09-06T21:51:31.576" v="680" actId="14100"/>
          <ac:picMkLst>
            <pc:docMk/>
            <pc:sldMk cId="2168811577" sldId="290"/>
            <ac:picMk id="7" creationId="{E78470C8-863E-3C1F-F5B9-60E7F7141F4D}"/>
          </ac:picMkLst>
        </pc:picChg>
        <pc:picChg chg="del">
          <ac:chgData name="Atkinson, Heather A." userId="S::haa5121@psu.edu::3609c4df-f263-49db-ad1a-006d952c913e" providerId="AD" clId="Web-{C1A9178E-4506-5A73-FCCB-B9AF027396C1}" dt="2023-09-06T21:50:01.869" v="675"/>
          <ac:picMkLst>
            <pc:docMk/>
            <pc:sldMk cId="2168811577" sldId="290"/>
            <ac:picMk id="8" creationId="{171DD0E4-C492-4CA7-45CA-D43F8B6987DC}"/>
          </ac:picMkLst>
        </pc:picChg>
      </pc:sldChg>
      <pc:sldChg chg="addSp delSp modSp addAnim delAnim modAnim">
        <pc:chgData name="Atkinson, Heather A." userId="S::haa5121@psu.edu::3609c4df-f263-49db-ad1a-006d952c913e" providerId="AD" clId="Web-{C1A9178E-4506-5A73-FCCB-B9AF027396C1}" dt="2023-09-06T21:21:02.922" v="159"/>
        <pc:sldMkLst>
          <pc:docMk/>
          <pc:sldMk cId="418264200" sldId="291"/>
        </pc:sldMkLst>
        <pc:spChg chg="mod">
          <ac:chgData name="Atkinson, Heather A." userId="S::haa5121@psu.edu::3609c4df-f263-49db-ad1a-006d952c913e" providerId="AD" clId="Web-{C1A9178E-4506-5A73-FCCB-B9AF027396C1}" dt="2023-09-06T21:10:39.364" v="26" actId="14100"/>
          <ac:spMkLst>
            <pc:docMk/>
            <pc:sldMk cId="418264200" sldId="291"/>
            <ac:spMk id="2" creationId="{E101CF7E-DF98-E26B-AD39-88FE40193BED}"/>
          </ac:spMkLst>
        </pc:spChg>
        <pc:spChg chg="mod">
          <ac:chgData name="Atkinson, Heather A." userId="S::haa5121@psu.edu::3609c4df-f263-49db-ad1a-006d952c913e" providerId="AD" clId="Web-{C1A9178E-4506-5A73-FCCB-B9AF027396C1}" dt="2023-09-06T21:17:44.116" v="148" actId="20577"/>
          <ac:spMkLst>
            <pc:docMk/>
            <pc:sldMk cId="418264200" sldId="291"/>
            <ac:spMk id="3" creationId="{720B1D99-CE7E-FD30-E6D8-769C4907C2C5}"/>
          </ac:spMkLst>
        </pc:spChg>
        <pc:picChg chg="mod">
          <ac:chgData name="Atkinson, Heather A." userId="S::haa5121@psu.edu::3609c4df-f263-49db-ad1a-006d952c913e" providerId="AD" clId="Web-{C1A9178E-4506-5A73-FCCB-B9AF027396C1}" dt="2023-09-06T21:16:42.239" v="131" actId="1076"/>
          <ac:picMkLst>
            <pc:docMk/>
            <pc:sldMk cId="418264200" sldId="291"/>
            <ac:picMk id="4" creationId="{0C9AA3FA-3392-5C98-5092-4D19399D7BAC}"/>
          </ac:picMkLst>
        </pc:picChg>
        <pc:picChg chg="del">
          <ac:chgData name="Atkinson, Heather A." userId="S::haa5121@psu.edu::3609c4df-f263-49db-ad1a-006d952c913e" providerId="AD" clId="Web-{C1A9178E-4506-5A73-FCCB-B9AF027396C1}" dt="2023-09-06T21:10:43.708" v="27"/>
          <ac:picMkLst>
            <pc:docMk/>
            <pc:sldMk cId="418264200" sldId="291"/>
            <ac:picMk id="5" creationId="{F772899F-E503-14D3-4E4F-F1D2266F65DC}"/>
          </ac:picMkLst>
        </pc:picChg>
        <pc:picChg chg="del">
          <ac:chgData name="Atkinson, Heather A." userId="S::haa5121@psu.edu::3609c4df-f263-49db-ad1a-006d952c913e" providerId="AD" clId="Web-{C1A9178E-4506-5A73-FCCB-B9AF027396C1}" dt="2023-09-06T21:19:18.355" v="149"/>
          <ac:picMkLst>
            <pc:docMk/>
            <pc:sldMk cId="418264200" sldId="291"/>
            <ac:picMk id="6" creationId="{0EF0003C-7D2D-2304-14E7-39C60B4A7FA9}"/>
          </ac:picMkLst>
        </pc:picChg>
        <pc:picChg chg="ord">
          <ac:chgData name="Atkinson, Heather A." userId="S::haa5121@psu.edu::3609c4df-f263-49db-ad1a-006d952c913e" providerId="AD" clId="Web-{C1A9178E-4506-5A73-FCCB-B9AF027396C1}" dt="2023-09-06T21:11:21.632" v="40"/>
          <ac:picMkLst>
            <pc:docMk/>
            <pc:sldMk cId="418264200" sldId="291"/>
            <ac:picMk id="9" creationId="{32415958-FCA1-6BBE-2200-461A5778227D}"/>
          </ac:picMkLst>
        </pc:picChg>
        <pc:picChg chg="del">
          <ac:chgData name="Atkinson, Heather A." userId="S::haa5121@psu.edu::3609c4df-f263-49db-ad1a-006d952c913e" providerId="AD" clId="Web-{C1A9178E-4506-5A73-FCCB-B9AF027396C1}" dt="2023-09-06T21:12:03.305" v="41"/>
          <ac:picMkLst>
            <pc:docMk/>
            <pc:sldMk cId="418264200" sldId="291"/>
            <ac:picMk id="10" creationId="{D3C9AC0F-5C49-6770-4CF9-B668A3B04572}"/>
          </ac:picMkLst>
        </pc:picChg>
        <pc:picChg chg="add mod ord">
          <ac:chgData name="Atkinson, Heather A." userId="S::haa5121@psu.edu::3609c4df-f263-49db-ad1a-006d952c913e" providerId="AD" clId="Web-{C1A9178E-4506-5A73-FCCB-B9AF027396C1}" dt="2023-09-06T21:13:40.294" v="56"/>
          <ac:picMkLst>
            <pc:docMk/>
            <pc:sldMk cId="418264200" sldId="291"/>
            <ac:picMk id="11" creationId="{64BF6A93-C8C3-E182-3A60-5337BE55D569}"/>
          </ac:picMkLst>
        </pc:picChg>
        <pc:picChg chg="add mod ord">
          <ac:chgData name="Atkinson, Heather A." userId="S::haa5121@psu.edu::3609c4df-f263-49db-ad1a-006d952c913e" providerId="AD" clId="Web-{C1A9178E-4506-5A73-FCCB-B9AF027396C1}" dt="2023-09-06T21:13:14.043" v="55"/>
          <ac:picMkLst>
            <pc:docMk/>
            <pc:sldMk cId="418264200" sldId="291"/>
            <ac:picMk id="12" creationId="{C56FCFB8-033C-9C77-98C2-241435776423}"/>
          </ac:picMkLst>
        </pc:picChg>
        <pc:picChg chg="add mod ord">
          <ac:chgData name="Atkinson, Heather A." userId="S::haa5121@psu.edu::3609c4df-f263-49db-ad1a-006d952c913e" providerId="AD" clId="Web-{C1A9178E-4506-5A73-FCCB-B9AF027396C1}" dt="2023-09-06T21:21:02.922" v="159"/>
          <ac:picMkLst>
            <pc:docMk/>
            <pc:sldMk cId="418264200" sldId="291"/>
            <ac:picMk id="13" creationId="{92A38169-3B2A-2F5B-1741-92ACF431B95F}"/>
          </ac:picMkLst>
        </pc:picChg>
      </pc:sldChg>
    </pc:docChg>
  </pc:docChgLst>
  <pc:docChgLst>
    <pc:chgData name="Atkinson, Heather A." userId="3609c4df-f263-49db-ad1a-006d952c913e" providerId="ADAL" clId="{85A31A2C-AB9E-4640-BAA6-3D4EA3AD883A}"/>
    <pc:docChg chg="undo custSel modSld">
      <pc:chgData name="Atkinson, Heather A." userId="3609c4df-f263-49db-ad1a-006d952c913e" providerId="ADAL" clId="{85A31A2C-AB9E-4640-BAA6-3D4EA3AD883A}" dt="2023-09-07T16:49:52.902" v="1504"/>
      <pc:docMkLst>
        <pc:docMk/>
      </pc:docMkLst>
      <pc:sldChg chg="modSp mod modNotesTx">
        <pc:chgData name="Atkinson, Heather A." userId="3609c4df-f263-49db-ad1a-006d952c913e" providerId="ADAL" clId="{85A31A2C-AB9E-4640-BAA6-3D4EA3AD883A}" dt="2023-09-07T15:38:20.521" v="1469" actId="20577"/>
        <pc:sldMkLst>
          <pc:docMk/>
          <pc:sldMk cId="373896775" sldId="258"/>
        </pc:sldMkLst>
        <pc:spChg chg="mod">
          <ac:chgData name="Atkinson, Heather A." userId="3609c4df-f263-49db-ad1a-006d952c913e" providerId="ADAL" clId="{85A31A2C-AB9E-4640-BAA6-3D4EA3AD883A}" dt="2023-09-07T15:38:20.521" v="1469" actId="20577"/>
          <ac:spMkLst>
            <pc:docMk/>
            <pc:sldMk cId="373896775" sldId="258"/>
            <ac:spMk id="3" creationId="{3D81300F-D13D-48CB-86B8-166F4A1C5718}"/>
          </ac:spMkLst>
        </pc:spChg>
      </pc:sldChg>
      <pc:sldChg chg="modNotesTx">
        <pc:chgData name="Atkinson, Heather A." userId="3609c4df-f263-49db-ad1a-006d952c913e" providerId="ADAL" clId="{85A31A2C-AB9E-4640-BAA6-3D4EA3AD883A}" dt="2023-09-07T16:49:52.902" v="1504"/>
        <pc:sldMkLst>
          <pc:docMk/>
          <pc:sldMk cId="2167835807" sldId="261"/>
        </pc:sldMkLst>
      </pc:sldChg>
      <pc:sldChg chg="modNotesTx">
        <pc:chgData name="Atkinson, Heather A." userId="3609c4df-f263-49db-ad1a-006d952c913e" providerId="ADAL" clId="{85A31A2C-AB9E-4640-BAA6-3D4EA3AD883A}" dt="2023-09-07T13:46:37.132" v="467" actId="113"/>
        <pc:sldMkLst>
          <pc:docMk/>
          <pc:sldMk cId="3975175032" sldId="263"/>
        </pc:sldMkLst>
      </pc:sldChg>
      <pc:sldChg chg="modNotesTx">
        <pc:chgData name="Atkinson, Heather A." userId="3609c4df-f263-49db-ad1a-006d952c913e" providerId="ADAL" clId="{85A31A2C-AB9E-4640-BAA6-3D4EA3AD883A}" dt="2023-09-07T13:48:31.178" v="487" actId="20577"/>
        <pc:sldMkLst>
          <pc:docMk/>
          <pc:sldMk cId="2265205977" sldId="264"/>
        </pc:sldMkLst>
      </pc:sldChg>
      <pc:sldChg chg="modSp mod modAnim modNotesTx">
        <pc:chgData name="Atkinson, Heather A." userId="3609c4df-f263-49db-ad1a-006d952c913e" providerId="ADAL" clId="{85A31A2C-AB9E-4640-BAA6-3D4EA3AD883A}" dt="2023-09-07T13:56:15.857" v="1015" actId="20577"/>
        <pc:sldMkLst>
          <pc:docMk/>
          <pc:sldMk cId="3841267022" sldId="265"/>
        </pc:sldMkLst>
        <pc:spChg chg="mod">
          <ac:chgData name="Atkinson, Heather A." userId="3609c4df-f263-49db-ad1a-006d952c913e" providerId="ADAL" clId="{85A31A2C-AB9E-4640-BAA6-3D4EA3AD883A}" dt="2023-09-07T13:53:02.849" v="843" actId="27636"/>
          <ac:spMkLst>
            <pc:docMk/>
            <pc:sldMk cId="3841267022" sldId="265"/>
            <ac:spMk id="3" creationId="{66216983-371C-4ECB-935D-0E2EE020CE5C}"/>
          </ac:spMkLst>
        </pc:spChg>
      </pc:sldChg>
      <pc:sldChg chg="modNotesTx">
        <pc:chgData name="Atkinson, Heather A." userId="3609c4df-f263-49db-ad1a-006d952c913e" providerId="ADAL" clId="{85A31A2C-AB9E-4640-BAA6-3D4EA3AD883A}" dt="2023-09-07T13:48:54.528" v="489" actId="20577"/>
        <pc:sldMkLst>
          <pc:docMk/>
          <pc:sldMk cId="4198119068" sldId="266"/>
        </pc:sldMkLst>
      </pc:sldChg>
      <pc:sldChg chg="modNotesTx">
        <pc:chgData name="Atkinson, Heather A." userId="3609c4df-f263-49db-ad1a-006d952c913e" providerId="ADAL" clId="{85A31A2C-AB9E-4640-BAA6-3D4EA3AD883A}" dt="2023-09-07T13:48:04.315" v="476" actId="113"/>
        <pc:sldMkLst>
          <pc:docMk/>
          <pc:sldMk cId="210818761" sldId="268"/>
        </pc:sldMkLst>
      </pc:sldChg>
      <pc:sldChg chg="modNotesTx">
        <pc:chgData name="Atkinson, Heather A." userId="3609c4df-f263-49db-ad1a-006d952c913e" providerId="ADAL" clId="{85A31A2C-AB9E-4640-BAA6-3D4EA3AD883A}" dt="2023-09-07T13:59:13.185" v="1326" actId="5793"/>
        <pc:sldMkLst>
          <pc:docMk/>
          <pc:sldMk cId="3712958461" sldId="271"/>
        </pc:sldMkLst>
      </pc:sldChg>
      <pc:sldChg chg="modNotesTx">
        <pc:chgData name="Atkinson, Heather A." userId="3609c4df-f263-49db-ad1a-006d952c913e" providerId="ADAL" clId="{85A31A2C-AB9E-4640-BAA6-3D4EA3AD883A}" dt="2023-09-07T13:56:38.377" v="1027" actId="20577"/>
        <pc:sldMkLst>
          <pc:docMk/>
          <pc:sldMk cId="4029660409" sldId="272"/>
        </pc:sldMkLst>
      </pc:sldChg>
      <pc:sldChg chg="modNotesTx">
        <pc:chgData name="Atkinson, Heather A." userId="3609c4df-f263-49db-ad1a-006d952c913e" providerId="ADAL" clId="{85A31A2C-AB9E-4640-BAA6-3D4EA3AD883A}" dt="2023-09-07T14:01:53.984" v="1424" actId="20577"/>
        <pc:sldMkLst>
          <pc:docMk/>
          <pc:sldMk cId="234651539" sldId="277"/>
        </pc:sldMkLst>
      </pc:sldChg>
      <pc:sldChg chg="modNotesTx">
        <pc:chgData name="Atkinson, Heather A." userId="3609c4df-f263-49db-ad1a-006d952c913e" providerId="ADAL" clId="{85A31A2C-AB9E-4640-BAA6-3D4EA3AD883A}" dt="2023-09-07T13:56:57.146" v="1039" actId="5793"/>
        <pc:sldMkLst>
          <pc:docMk/>
          <pc:sldMk cId="343081251" sldId="280"/>
        </pc:sldMkLst>
      </pc:sldChg>
      <pc:sldChg chg="modNotesTx">
        <pc:chgData name="Atkinson, Heather A." userId="3609c4df-f263-49db-ad1a-006d952c913e" providerId="ADAL" clId="{85A31A2C-AB9E-4640-BAA6-3D4EA3AD883A}" dt="2023-09-07T13:57:04.624" v="1053" actId="20577"/>
        <pc:sldMkLst>
          <pc:docMk/>
          <pc:sldMk cId="1936517402" sldId="282"/>
        </pc:sldMkLst>
      </pc:sldChg>
      <pc:sldChg chg="modNotesTx">
        <pc:chgData name="Atkinson, Heather A." userId="3609c4df-f263-49db-ad1a-006d952c913e" providerId="ADAL" clId="{85A31A2C-AB9E-4640-BAA6-3D4EA3AD883A}" dt="2023-09-07T13:57:10.105" v="1067" actId="20577"/>
        <pc:sldMkLst>
          <pc:docMk/>
          <pc:sldMk cId="2995500388" sldId="284"/>
        </pc:sldMkLst>
      </pc:sldChg>
      <pc:sldChg chg="modNotesTx">
        <pc:chgData name="Atkinson, Heather A." userId="3609c4df-f263-49db-ad1a-006d952c913e" providerId="ADAL" clId="{85A31A2C-AB9E-4640-BAA6-3D4EA3AD883A}" dt="2023-09-07T13:58:01.433" v="1187" actId="6549"/>
        <pc:sldMkLst>
          <pc:docMk/>
          <pc:sldMk cId="3179864776" sldId="285"/>
        </pc:sldMkLst>
      </pc:sldChg>
      <pc:sldChg chg="modNotesTx">
        <pc:chgData name="Atkinson, Heather A." userId="3609c4df-f263-49db-ad1a-006d952c913e" providerId="ADAL" clId="{85A31A2C-AB9E-4640-BAA6-3D4EA3AD883A}" dt="2023-09-07T14:06:20.295" v="1467" actId="20577"/>
        <pc:sldMkLst>
          <pc:docMk/>
          <pc:sldMk cId="3133024418" sldId="286"/>
        </pc:sldMkLst>
      </pc:sldChg>
      <pc:sldChg chg="modNotesTx">
        <pc:chgData name="Atkinson, Heather A." userId="3609c4df-f263-49db-ad1a-006d952c913e" providerId="ADAL" clId="{85A31A2C-AB9E-4640-BAA6-3D4EA3AD883A}" dt="2023-09-07T13:58:18.424" v="1216" actId="20577"/>
        <pc:sldMkLst>
          <pc:docMk/>
          <pc:sldMk cId="2070552619" sldId="287"/>
        </pc:sldMkLst>
      </pc:sldChg>
      <pc:sldChg chg="modSp modNotesTx">
        <pc:chgData name="Atkinson, Heather A." userId="3609c4df-f263-49db-ad1a-006d952c913e" providerId="ADAL" clId="{85A31A2C-AB9E-4640-BAA6-3D4EA3AD883A}" dt="2023-09-07T13:48:09.060" v="477" actId="113"/>
        <pc:sldMkLst>
          <pc:docMk/>
          <pc:sldMk cId="418264200" sldId="291"/>
        </pc:sldMkLst>
        <pc:spChg chg="mod">
          <ac:chgData name="Atkinson, Heather A." userId="3609c4df-f263-49db-ad1a-006d952c913e" providerId="ADAL" clId="{85A31A2C-AB9E-4640-BAA6-3D4EA3AD883A}" dt="2023-09-07T13:47:53.161" v="475" actId="20577"/>
          <ac:spMkLst>
            <pc:docMk/>
            <pc:sldMk cId="418264200" sldId="291"/>
            <ac:spMk id="3" creationId="{720B1D99-CE7E-FD30-E6D8-769C4907C2C5}"/>
          </ac:spMkLst>
        </pc:spChg>
      </pc:sldChg>
      <pc:sldChg chg="modNotesTx">
        <pc:chgData name="Atkinson, Heather A." userId="3609c4df-f263-49db-ad1a-006d952c913e" providerId="ADAL" clId="{85A31A2C-AB9E-4640-BAA6-3D4EA3AD883A}" dt="2023-09-07T13:58:28.945" v="1231" actId="5793"/>
        <pc:sldMkLst>
          <pc:docMk/>
          <pc:sldMk cId="1776491255" sldId="292"/>
        </pc:sldMkLst>
      </pc:sldChg>
      <pc:sldChg chg="modNotesTx">
        <pc:chgData name="Atkinson, Heather A." userId="3609c4df-f263-49db-ad1a-006d952c913e" providerId="ADAL" clId="{85A31A2C-AB9E-4640-BAA6-3D4EA3AD883A}" dt="2023-09-07T13:58:39.579" v="1243" actId="5793"/>
        <pc:sldMkLst>
          <pc:docMk/>
          <pc:sldMk cId="139294183" sldId="294"/>
        </pc:sldMkLst>
      </pc:sldChg>
      <pc:sldChg chg="modNotesTx">
        <pc:chgData name="Atkinson, Heather A." userId="3609c4df-f263-49db-ad1a-006d952c913e" providerId="ADAL" clId="{85A31A2C-AB9E-4640-BAA6-3D4EA3AD883A}" dt="2023-09-07T13:58:59.457" v="1296" actId="5793"/>
        <pc:sldMkLst>
          <pc:docMk/>
          <pc:sldMk cId="1345440757" sldId="295"/>
        </pc:sldMkLst>
      </pc:sldChg>
      <pc:sldChg chg="modNotesTx">
        <pc:chgData name="Atkinson, Heather A." userId="3609c4df-f263-49db-ad1a-006d952c913e" providerId="ADAL" clId="{85A31A2C-AB9E-4640-BAA6-3D4EA3AD883A}" dt="2023-09-07T13:46:23.306" v="466" actId="20577"/>
        <pc:sldMkLst>
          <pc:docMk/>
          <pc:sldMk cId="1979287465" sldId="296"/>
        </pc:sldMkLst>
      </pc:sldChg>
    </pc:docChg>
  </pc:docChgLst>
  <pc:docChgLst>
    <pc:chgData name="Atkinson, Heather A." userId="S::haa5121@psu.edu::3609c4df-f263-49db-ad1a-006d952c913e" providerId="AD" clId="Web-{91016FAF-357F-E7BD-835E-4D5FB4451E26}"/>
    <pc:docChg chg="sldOrd">
      <pc:chgData name="Atkinson, Heather A." userId="S::haa5121@psu.edu::3609c4df-f263-49db-ad1a-006d952c913e" providerId="AD" clId="Web-{91016FAF-357F-E7BD-835E-4D5FB4451E26}" dt="2023-09-07T13:24:01.339" v="1"/>
      <pc:docMkLst>
        <pc:docMk/>
      </pc:docMkLst>
      <pc:sldChg chg="ord">
        <pc:chgData name="Atkinson, Heather A." userId="S::haa5121@psu.edu::3609c4df-f263-49db-ad1a-006d952c913e" providerId="AD" clId="Web-{91016FAF-357F-E7BD-835E-4D5FB4451E26}" dt="2023-09-07T13:15:28.890" v="0"/>
        <pc:sldMkLst>
          <pc:docMk/>
          <pc:sldMk cId="373896775" sldId="258"/>
        </pc:sldMkLst>
      </pc:sldChg>
      <pc:sldChg chg="ord">
        <pc:chgData name="Atkinson, Heather A." userId="S::haa5121@psu.edu::3609c4df-f263-49db-ad1a-006d952c913e" providerId="AD" clId="Web-{91016FAF-357F-E7BD-835E-4D5FB4451E26}" dt="2023-09-07T13:24:01.339" v="1"/>
        <pc:sldMkLst>
          <pc:docMk/>
          <pc:sldMk cId="1979287465"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3C6BE68-762F-4145-BD67-DFAFA63A8A19}" type="datetimeFigureOut">
              <a:t>9/7/2023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1075794-1418-480D-A4F9-10727F41B71E}" type="slidenum">
              <a:t>‹#›</a:t>
            </a:fld>
            <a:endParaRPr lang="en-US"/>
          </a:p>
        </p:txBody>
      </p:sp>
    </p:spTree>
    <p:extLst>
      <p:ext uri="{BB962C8B-B14F-4D97-AF65-F5344CB8AC3E}">
        <p14:creationId xmlns:p14="http://schemas.microsoft.com/office/powerpoint/2010/main" val="3697358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ennstate.service-now.com/sp?id=kb_article_view&amp;sysparm_article=KB001398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ites.psu.edu/starfishinfo/resources/messages/#close-the-loop"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su.zoom.us/j/9275440764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[Start Recording]</a:t>
            </a:r>
          </a:p>
          <a:p>
            <a:endParaRPr lang="en-US"/>
          </a:p>
          <a:p>
            <a:r>
              <a:rPr lang="en-US">
                <a:cs typeface="Calibri"/>
              </a:rPr>
              <a:t>I have the time as Noon, let's get started! </a:t>
            </a:r>
          </a:p>
          <a:p>
            <a:endParaRPr lang="en-US">
              <a:cs typeface="Calibri"/>
            </a:endParaRPr>
          </a:p>
          <a:p>
            <a:r>
              <a:rPr lang="en-US">
                <a:cs typeface="Calibri"/>
              </a:rPr>
              <a:t>My name is Heather Atkinson, I am an Academic Adviser in the Division of Undergraduate Studies and Starfish Tenant Administrator. Along my fellow Academic Advisers and Starfish Tenant Administrators, Melissa Mc Brayer (Liberal Arts) and Shawna Culp(World Campus), we look forward to sharing information with you about Fall 2023 Progress Reporting.</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A quick note that this presentation will be recorded.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As we move through the content, please post any questions you have for the Starfish team to QNA and use the chat to communicate to other advisers in the 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0923E9C-3927-40D9-A7B0-B7AFB464B9B7}" type="slidenum">
              <a:rPr lang="en-US" smtClean="0"/>
              <a:t>1</a:t>
            </a:fld>
            <a:endParaRPr lang="en-US"/>
          </a:p>
        </p:txBody>
      </p:sp>
    </p:spTree>
    <p:extLst>
      <p:ext uri="{BB962C8B-B14F-4D97-AF65-F5344CB8AC3E}">
        <p14:creationId xmlns:p14="http://schemas.microsoft.com/office/powerpoint/2010/main" val="1401101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a:cs typeface="Calibri"/>
              </a:rPr>
              <a:t>We encourage advisers to reach out to students for this To-Do: </a:t>
            </a:r>
            <a:r>
              <a:rPr lang="en-US" sz="1200">
                <a:cs typeface="Arial" panose="020B0604020202020204"/>
              </a:rPr>
              <a:t>Instructor's Recommendation: Talk with your Adviser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cs typeface="Calibri"/>
              </a:rPr>
              <a:t>1 Click.</a:t>
            </a:r>
          </a:p>
          <a:p>
            <a:endParaRPr lang="en-US" b="0">
              <a:cs typeface="Calibri"/>
            </a:endParaRPr>
          </a:p>
          <a:p>
            <a:r>
              <a:rPr lang="en-US" b="0">
                <a:cs typeface="Calibri"/>
              </a:rPr>
              <a:t>We can filter using the Tracking tab to see all students with the To-Do. </a:t>
            </a:r>
            <a:r>
              <a:rPr lang="en-US" b="1">
                <a:cs typeface="Calibri"/>
              </a:rPr>
              <a:t>Click. </a:t>
            </a:r>
          </a:p>
          <a:p>
            <a:endParaRPr lang="en-US" b="0">
              <a:cs typeface="Calibri"/>
            </a:endParaRPr>
          </a:p>
          <a:p>
            <a:r>
              <a:rPr lang="en-US" b="0">
                <a:cs typeface="Calibri"/>
              </a:rPr>
              <a:t>Adviser can use the Select All function to message all students. </a:t>
            </a:r>
            <a:r>
              <a:rPr lang="en-US" b="1">
                <a:cs typeface="Calibri"/>
              </a:rPr>
              <a:t>Click.</a:t>
            </a:r>
            <a:r>
              <a:rPr lang="en-US" b="0">
                <a:cs typeface="Calibri"/>
              </a:rPr>
              <a:t> We’ll review the Select All tool in just a bit.</a:t>
            </a:r>
          </a:p>
          <a:p>
            <a:endParaRPr lang="en-US" b="0">
              <a:cs typeface="Calibri"/>
            </a:endParaRPr>
          </a:p>
          <a:p>
            <a:r>
              <a:rPr lang="en-US" b="1">
                <a:cs typeface="Calibri"/>
              </a:rPr>
              <a:t>Click to Multiple To-Dos. </a:t>
            </a:r>
            <a:r>
              <a:rPr lang="en-US" b="0">
                <a:cs typeface="Calibri"/>
              </a:rPr>
              <a:t>Advisers can also view all four To-Dos via Filters.</a:t>
            </a:r>
            <a:endParaRPr lang="en-US" b="1">
              <a:cs typeface="Calibri"/>
            </a:endParaRPr>
          </a:p>
        </p:txBody>
      </p:sp>
      <p:sp>
        <p:nvSpPr>
          <p:cNvPr id="4" name="Slide Number Placeholder 3"/>
          <p:cNvSpPr>
            <a:spLocks noGrp="1"/>
          </p:cNvSpPr>
          <p:nvPr>
            <p:ph type="sldNum" sz="quarter" idx="5"/>
          </p:nvPr>
        </p:nvSpPr>
        <p:spPr/>
        <p:txBody>
          <a:bodyPr/>
          <a:lstStyle/>
          <a:p>
            <a:fld id="{A0923E9C-3927-40D9-A7B0-B7AFB464B9B7}" type="slidenum">
              <a:rPr lang="en-US" smtClean="0"/>
              <a:t>10</a:t>
            </a:fld>
            <a:endParaRPr lang="en-US"/>
          </a:p>
        </p:txBody>
      </p:sp>
    </p:spTree>
    <p:extLst>
      <p:ext uri="{BB962C8B-B14F-4D97-AF65-F5344CB8AC3E}">
        <p14:creationId xmlns:p14="http://schemas.microsoft.com/office/powerpoint/2010/main" val="3581368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Read slide.</a:t>
            </a:r>
          </a:p>
        </p:txBody>
      </p:sp>
      <p:sp>
        <p:nvSpPr>
          <p:cNvPr id="4" name="Slide Number Placeholder 3"/>
          <p:cNvSpPr>
            <a:spLocks noGrp="1"/>
          </p:cNvSpPr>
          <p:nvPr>
            <p:ph type="sldNum" sz="quarter" idx="5"/>
          </p:nvPr>
        </p:nvSpPr>
        <p:spPr/>
        <p:txBody>
          <a:bodyPr/>
          <a:lstStyle/>
          <a:p>
            <a:fld id="{A0923E9C-3927-40D9-A7B0-B7AFB464B9B7}" type="slidenum">
              <a:rPr lang="en-US" smtClean="0"/>
              <a:t>11</a:t>
            </a:fld>
            <a:endParaRPr lang="en-US"/>
          </a:p>
        </p:txBody>
      </p:sp>
    </p:spTree>
    <p:extLst>
      <p:ext uri="{BB962C8B-B14F-4D97-AF65-F5344CB8AC3E}">
        <p14:creationId xmlns:p14="http://schemas.microsoft.com/office/powerpoint/2010/main" val="3933616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From the My Students, Tracking, or Intake page, check the </a:t>
            </a:r>
            <a:r>
              <a:rPr lang="en-US" b="1"/>
              <a:t>Select All</a:t>
            </a:r>
            <a:r>
              <a:rPr lang="en-US"/>
              <a:t> checkbox to select all students that meet your search criteria. You'll notice at the bottom of the page the total number of students that have been selected.</a:t>
            </a:r>
          </a:p>
          <a:p>
            <a:pPr marL="171450" indent="-171450">
              <a:buFont typeface="Arial,Sans-Serif"/>
              <a:buChar char="•"/>
            </a:pPr>
            <a:endParaRPr lang="en-US"/>
          </a:p>
          <a:p>
            <a:pPr marL="171450" indent="-171450">
              <a:buFont typeface="Arial,Sans-Serif"/>
              <a:buChar char="•"/>
            </a:pPr>
            <a:r>
              <a:rPr lang="en-US"/>
              <a:t>Perform your bulk action such as send a message or raise a flag, etc. Keep in mind, you can only perform bulk actions based on permissions set by your Starfish Administrator. </a:t>
            </a:r>
          </a:p>
          <a:p>
            <a:r>
              <a:rPr lang="en-US"/>
              <a:t>If you have selected fewer than 50 students, the system will process your request immediately. If you have selected 50 or more students, the system processes the selection as a batch action to avoid system performance issues.</a:t>
            </a:r>
          </a:p>
          <a:p>
            <a:endParaRPr lang="en-US"/>
          </a:p>
          <a:p>
            <a:pPr marL="171450" indent="-171450">
              <a:buFont typeface="Arial,Sans-Serif"/>
              <a:buChar char="•"/>
            </a:pPr>
            <a:r>
              <a:rPr lang="en-US"/>
              <a:t>If you selected 50 or more students, you will receive the following confirmation page. Select </a:t>
            </a:r>
            <a:r>
              <a:rPr lang="en-US" b="1"/>
              <a:t>Yes, Finish</a:t>
            </a:r>
            <a:r>
              <a:rPr lang="en-US"/>
              <a:t> to confirm your selection.</a:t>
            </a:r>
          </a:p>
          <a:p>
            <a:endParaRPr lang="en-US"/>
          </a:p>
          <a:p>
            <a:r>
              <a:rPr lang="en-US"/>
              <a:t>Next, you will receive the following message indicating your batch action has been queued. This page will also give you the option to go back to the student list, review queued items on the home page, or cancel the batch send if you made a mistake.</a:t>
            </a:r>
          </a:p>
        </p:txBody>
      </p:sp>
      <p:sp>
        <p:nvSpPr>
          <p:cNvPr id="4" name="Slide Number Placeholder 3"/>
          <p:cNvSpPr>
            <a:spLocks noGrp="1"/>
          </p:cNvSpPr>
          <p:nvPr>
            <p:ph type="sldNum" sz="quarter" idx="5"/>
          </p:nvPr>
        </p:nvSpPr>
        <p:spPr/>
        <p:txBody>
          <a:bodyPr/>
          <a:lstStyle/>
          <a:p>
            <a:fld id="{D1075794-1418-480D-A4F9-10727F41B71E}" type="slidenum">
              <a:rPr lang="en-US"/>
              <a:t>12</a:t>
            </a:fld>
            <a:endParaRPr lang="en-US"/>
          </a:p>
        </p:txBody>
      </p:sp>
    </p:spTree>
    <p:extLst>
      <p:ext uri="{BB962C8B-B14F-4D97-AF65-F5344CB8AC3E}">
        <p14:creationId xmlns:p14="http://schemas.microsoft.com/office/powerpoint/2010/main" val="863209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r>
              <a:rPr lang="en-US">
                <a:hlinkClick r:id="rId3"/>
              </a:rPr>
              <a:t>Select all</a:t>
            </a:r>
            <a:r>
              <a:rPr lang="en-US"/>
              <a:t> students from the filtered list </a:t>
            </a:r>
          </a:p>
          <a:p>
            <a:pPr marL="171450" indent="-171450">
              <a:lnSpc>
                <a:spcPct val="90000"/>
              </a:lnSpc>
              <a:spcBef>
                <a:spcPts val="1000"/>
              </a:spcBef>
              <a:buFont typeface="Arial"/>
              <a:buChar char="•"/>
            </a:pPr>
            <a:endParaRPr lang="en-US"/>
          </a:p>
          <a:p>
            <a:pPr marL="171450" indent="-171450">
              <a:lnSpc>
                <a:spcPct val="90000"/>
              </a:lnSpc>
              <a:spcBef>
                <a:spcPts val="1000"/>
              </a:spcBef>
              <a:buFont typeface="Arial"/>
              <a:buChar char="•"/>
            </a:pPr>
            <a:r>
              <a:rPr lang="en-US"/>
              <a:t>Click the “Assign” button</a:t>
            </a:r>
            <a:endParaRPr lang="en-US">
              <a:cs typeface="Calibri" panose="020F0502020204030204"/>
            </a:endParaRPr>
          </a:p>
          <a:p>
            <a:pPr marL="171450" indent="-171450">
              <a:lnSpc>
                <a:spcPct val="90000"/>
              </a:lnSpc>
              <a:spcBef>
                <a:spcPts val="1000"/>
              </a:spcBef>
              <a:buFont typeface="Arial"/>
              <a:buChar char="•"/>
            </a:pPr>
            <a:endParaRPr lang="en-US"/>
          </a:p>
          <a:p>
            <a:pPr marL="171450" indent="-171450">
              <a:lnSpc>
                <a:spcPct val="90000"/>
              </a:lnSpc>
              <a:spcBef>
                <a:spcPts val="1000"/>
              </a:spcBef>
              <a:buFont typeface="Arial"/>
              <a:buChar char="•"/>
            </a:pPr>
            <a:r>
              <a:rPr lang="en-US"/>
              <a:t>Select assign to “Me”</a:t>
            </a:r>
            <a:endParaRPr lang="en-US">
              <a:cs typeface="Calibri" panose="020F0502020204030204"/>
            </a:endParaRPr>
          </a:p>
          <a:p>
            <a:pPr marL="171450" indent="-171450">
              <a:lnSpc>
                <a:spcPct val="90000"/>
              </a:lnSpc>
              <a:spcBef>
                <a:spcPts val="1000"/>
              </a:spcBef>
              <a:buFont typeface="Arial"/>
              <a:buChar char="•"/>
            </a:pPr>
            <a:endParaRPr lang="en-US"/>
          </a:p>
          <a:p>
            <a:pPr marL="171450" indent="-171450">
              <a:lnSpc>
                <a:spcPct val="90000"/>
              </a:lnSpc>
              <a:spcBef>
                <a:spcPts val="1000"/>
              </a:spcBef>
              <a:buFont typeface="Arial"/>
              <a:buChar char="•"/>
            </a:pPr>
            <a:r>
              <a:rPr lang="en-US"/>
              <a:t>Click “Assign” to submit</a:t>
            </a:r>
            <a:endParaRPr lang="en-US">
              <a:cs typeface="Calibri" panose="020F0502020204030204"/>
            </a:endParaRPr>
          </a:p>
          <a:p>
            <a:pPr marL="171450" indent="-171450">
              <a:lnSpc>
                <a:spcPct val="90000"/>
              </a:lnSpc>
              <a:spcBef>
                <a:spcPts val="1000"/>
              </a:spcBef>
              <a:buFont typeface="Arial"/>
              <a:buChar char="•"/>
            </a:pPr>
            <a:endParaRPr lang="en-US"/>
          </a:p>
          <a:p>
            <a:pPr marL="171450" indent="-171450">
              <a:lnSpc>
                <a:spcPct val="90000"/>
              </a:lnSpc>
              <a:spcBef>
                <a:spcPts val="1000"/>
              </a:spcBef>
              <a:buFont typeface="Arial"/>
              <a:buChar char="•"/>
            </a:pPr>
            <a:r>
              <a:rPr lang="en-US"/>
              <a:t>As time goes by, additional items will come in. If you've left your filter set to show specific active items, you will be able to quickly see the newly raised flags because they are unassigned.</a:t>
            </a:r>
            <a:endParaRPr lang="en-US">
              <a:cs typeface="Calibri" panose="020F0502020204030204"/>
            </a:endParaRPr>
          </a:p>
          <a:p>
            <a:pPr marL="171450" indent="-171450">
              <a:lnSpc>
                <a:spcPct val="90000"/>
              </a:lnSpc>
              <a:spcBef>
                <a:spcPts val="1000"/>
              </a:spcBef>
              <a:buFont typeface="Arial"/>
              <a:buChar char="•"/>
            </a:pPr>
            <a:endParaRPr lang="en-US"/>
          </a:p>
          <a:p>
            <a:pPr marL="171450" indent="-171450">
              <a:lnSpc>
                <a:spcPct val="90000"/>
              </a:lnSpc>
              <a:spcBef>
                <a:spcPts val="1000"/>
              </a:spcBef>
              <a:buFont typeface="Arial"/>
              <a:buChar char="•"/>
            </a:pPr>
            <a:r>
              <a:rPr lang="en-US"/>
              <a:t>Refine your filter to show just unassigned flags.</a:t>
            </a:r>
          </a:p>
          <a:p>
            <a:pPr marL="171450" indent="-171450">
              <a:lnSpc>
                <a:spcPct val="90000"/>
              </a:lnSpc>
              <a:spcBef>
                <a:spcPts val="1000"/>
              </a:spcBef>
              <a:buFont typeface="Arial"/>
              <a:buChar char="•"/>
            </a:pPr>
            <a:r>
              <a:rPr lang="en-US"/>
              <a:t>Select all and repeat the outreach and assign processes detailed in the steps above.</a:t>
            </a:r>
            <a:endParaRPr lang="en-US">
              <a:cs typeface="Calibri"/>
            </a:endParaRPr>
          </a:p>
        </p:txBody>
      </p:sp>
      <p:sp>
        <p:nvSpPr>
          <p:cNvPr id="4" name="Slide Number Placeholder 3"/>
          <p:cNvSpPr>
            <a:spLocks noGrp="1"/>
          </p:cNvSpPr>
          <p:nvPr>
            <p:ph type="sldNum" sz="quarter" idx="5"/>
          </p:nvPr>
        </p:nvSpPr>
        <p:spPr/>
        <p:txBody>
          <a:bodyPr/>
          <a:lstStyle/>
          <a:p>
            <a:fld id="{D1075794-1418-480D-A4F9-10727F41B71E}" type="slidenum">
              <a:rPr lang="en-US"/>
              <a:t>13</a:t>
            </a:fld>
            <a:endParaRPr lang="en-US"/>
          </a:p>
        </p:txBody>
      </p:sp>
    </p:spTree>
    <p:extLst>
      <p:ext uri="{BB962C8B-B14F-4D97-AF65-F5344CB8AC3E}">
        <p14:creationId xmlns:p14="http://schemas.microsoft.com/office/powerpoint/2010/main" val="3443158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b="1"/>
              <a:t>As students respond and meet with you, clear the items you address.</a:t>
            </a:r>
          </a:p>
          <a:p>
            <a:pPr marL="342900" indent="-342900">
              <a:lnSpc>
                <a:spcPct val="90000"/>
              </a:lnSpc>
              <a:spcBef>
                <a:spcPts val="1000"/>
              </a:spcBef>
              <a:buAutoNum type="arabicPeriod"/>
            </a:pPr>
            <a:endParaRPr lang="en-US"/>
          </a:p>
          <a:p>
            <a:pPr marL="342900" indent="-342900">
              <a:lnSpc>
                <a:spcPct val="90000"/>
              </a:lnSpc>
              <a:spcBef>
                <a:spcPts val="1000"/>
              </a:spcBef>
              <a:buAutoNum type="arabicPeriod"/>
            </a:pPr>
            <a:r>
              <a:rPr lang="en-US"/>
              <a:t>Click on the student’s name from the roster, appointment, or search bar to open their Starfish folder.</a:t>
            </a:r>
            <a:endParaRPr lang="en-US">
              <a:cs typeface="Calibri"/>
            </a:endParaRPr>
          </a:p>
          <a:p>
            <a:pPr marL="342900" indent="-342900">
              <a:lnSpc>
                <a:spcPct val="90000"/>
              </a:lnSpc>
              <a:spcBef>
                <a:spcPts val="1000"/>
              </a:spcBef>
              <a:buAutoNum type="arabicPeriod"/>
            </a:pPr>
            <a:r>
              <a:rPr lang="en-US"/>
              <a:t>Click on Tracking.</a:t>
            </a:r>
          </a:p>
          <a:p>
            <a:pPr>
              <a:lnSpc>
                <a:spcPct val="90000"/>
              </a:lnSpc>
              <a:spcBef>
                <a:spcPts val="1000"/>
              </a:spcBef>
            </a:pPr>
            <a:r>
              <a:rPr lang="en-US" b="1"/>
              <a:t>Note:</a:t>
            </a:r>
            <a:r>
              <a:rPr lang="en-US"/>
              <a:t> A recommended best practice is to leave your folder view set to display both active and resolved items.</a:t>
            </a:r>
          </a:p>
          <a:p>
            <a:pPr>
              <a:lnSpc>
                <a:spcPct val="90000"/>
              </a:lnSpc>
              <a:spcBef>
                <a:spcPts val="1000"/>
              </a:spcBef>
            </a:pPr>
            <a:r>
              <a:rPr lang="en-US"/>
              <a:t>3.When you’ve discussed an issue with a student, clear all related flags or to-dos. Clearing the item does not mean the problem is fixed. Rather, it indicates that the flag or to-do did its job of prompting a conversation about steps the student plans to take moving forward. </a:t>
            </a:r>
            <a:br>
              <a:rPr lang="en-US">
                <a:cs typeface="+mn-lt"/>
              </a:rPr>
            </a:br>
            <a:endParaRPr lang="en-US"/>
          </a:p>
          <a:p>
            <a:pPr marL="742950" lvl="1" indent="-285750">
              <a:lnSpc>
                <a:spcPct val="90000"/>
              </a:lnSpc>
              <a:spcBef>
                <a:spcPts val="500"/>
              </a:spcBef>
              <a:buChar char="•"/>
            </a:pPr>
            <a:r>
              <a:rPr lang="en-US"/>
              <a:t>Hover over the item's icon to bring up the dialog box.</a:t>
            </a:r>
          </a:p>
          <a:p>
            <a:pPr marL="742950" lvl="1" indent="-285750">
              <a:lnSpc>
                <a:spcPct val="90000"/>
              </a:lnSpc>
              <a:spcBef>
                <a:spcPts val="500"/>
              </a:spcBef>
              <a:buChar char="•"/>
            </a:pPr>
            <a:r>
              <a:rPr lang="en-US"/>
              <a:t>Click “Clear.”</a:t>
            </a:r>
          </a:p>
          <a:p>
            <a:pPr marL="742950" lvl="1" indent="-285750">
              <a:lnSpc>
                <a:spcPct val="90000"/>
              </a:lnSpc>
              <a:spcBef>
                <a:spcPts val="500"/>
              </a:spcBef>
              <a:buChar char="•"/>
            </a:pPr>
            <a:r>
              <a:rPr lang="en-US"/>
              <a:t>Select “The concern was addressed with the student.”</a:t>
            </a:r>
          </a:p>
          <a:p>
            <a:pPr marL="742950" lvl="1" indent="-285750">
              <a:lnSpc>
                <a:spcPct val="90000"/>
              </a:lnSpc>
              <a:spcBef>
                <a:spcPts val="500"/>
              </a:spcBef>
              <a:buChar char="•"/>
            </a:pPr>
            <a:r>
              <a:rPr lang="en-US"/>
              <a:t>Add a comment that briefly summarizes the action plan. Your meeting notes will supplement this record and vice versa.</a:t>
            </a:r>
          </a:p>
          <a:p>
            <a:pPr marL="742950" lvl="1" indent="-285750">
              <a:lnSpc>
                <a:spcPct val="90000"/>
              </a:lnSpc>
              <a:spcBef>
                <a:spcPts val="500"/>
              </a:spcBef>
              <a:buChar char="•"/>
            </a:pPr>
            <a:r>
              <a:rPr lang="en-US"/>
              <a:t>Leave the “Close the loop” checkbox selected. Starfish will </a:t>
            </a:r>
            <a:r>
              <a:rPr lang="en-US">
                <a:hlinkClick r:id="rId3"/>
              </a:rPr>
              <a:t>notify the flag raiser</a:t>
            </a:r>
            <a:r>
              <a:rPr lang="en-US"/>
              <a:t> that the item was addressed. Adding a custom message to the raiser lets them know there was a genuine response to their ask for assistance. Click “Copy my comment,” or add a custom message.</a:t>
            </a:r>
          </a:p>
          <a:p>
            <a:pPr marL="742950" lvl="1" indent="-285750">
              <a:lnSpc>
                <a:spcPct val="90000"/>
              </a:lnSpc>
              <a:spcBef>
                <a:spcPts val="500"/>
              </a:spcBef>
              <a:buChar char="•"/>
            </a:pPr>
            <a:endParaRPr lang="en-US">
              <a:cs typeface="Calibri" panose="020F0502020204030204"/>
            </a:endParaRPr>
          </a:p>
          <a:p>
            <a:pPr>
              <a:lnSpc>
                <a:spcPct val="90000"/>
              </a:lnSpc>
              <a:spcBef>
                <a:spcPts val="500"/>
              </a:spcBef>
            </a:pPr>
            <a:r>
              <a:rPr lang="en-US" b="1"/>
              <a:t>Flags, kudos, to-dos and their associated comments are in the Tracking tab of each student's Starfish folder.</a:t>
            </a:r>
            <a:endParaRPr lang="en-US" b="1">
              <a:cs typeface="Calibri"/>
            </a:endParaRPr>
          </a:p>
        </p:txBody>
      </p:sp>
      <p:sp>
        <p:nvSpPr>
          <p:cNvPr id="4" name="Slide Number Placeholder 3"/>
          <p:cNvSpPr>
            <a:spLocks noGrp="1"/>
          </p:cNvSpPr>
          <p:nvPr>
            <p:ph type="sldNum" sz="quarter" idx="5"/>
          </p:nvPr>
        </p:nvSpPr>
        <p:spPr/>
        <p:txBody>
          <a:bodyPr/>
          <a:lstStyle/>
          <a:p>
            <a:fld id="{D1075794-1418-480D-A4F9-10727F41B71E}" type="slidenum">
              <a:rPr lang="en-US"/>
              <a:t>14</a:t>
            </a:fld>
            <a:endParaRPr lang="en-US"/>
          </a:p>
        </p:txBody>
      </p:sp>
    </p:spTree>
    <p:extLst>
      <p:ext uri="{BB962C8B-B14F-4D97-AF65-F5344CB8AC3E}">
        <p14:creationId xmlns:p14="http://schemas.microsoft.com/office/powerpoint/2010/main" val="1367839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D1075794-1418-480D-A4F9-10727F41B71E}" type="slidenum">
              <a:rPr lang="en-US" smtClean="0"/>
              <a:t>15</a:t>
            </a:fld>
            <a:endParaRPr lang="en-US"/>
          </a:p>
        </p:txBody>
      </p:sp>
    </p:spTree>
    <p:extLst>
      <p:ext uri="{BB962C8B-B14F-4D97-AF65-F5344CB8AC3E}">
        <p14:creationId xmlns:p14="http://schemas.microsoft.com/office/powerpoint/2010/main" val="3438678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slide.</a:t>
            </a:r>
          </a:p>
        </p:txBody>
      </p:sp>
      <p:sp>
        <p:nvSpPr>
          <p:cNvPr id="4" name="Slide Number Placeholder 3"/>
          <p:cNvSpPr>
            <a:spLocks noGrp="1"/>
          </p:cNvSpPr>
          <p:nvPr>
            <p:ph type="sldNum" sz="quarter" idx="5"/>
          </p:nvPr>
        </p:nvSpPr>
        <p:spPr/>
        <p:txBody>
          <a:bodyPr/>
          <a:lstStyle/>
          <a:p>
            <a:fld id="{D1075794-1418-480D-A4F9-10727F41B71E}" type="slidenum">
              <a:rPr lang="en-US" smtClean="0"/>
              <a:t>16</a:t>
            </a:fld>
            <a:endParaRPr lang="en-US"/>
          </a:p>
        </p:txBody>
      </p:sp>
    </p:spTree>
    <p:extLst>
      <p:ext uri="{BB962C8B-B14F-4D97-AF65-F5344CB8AC3E}">
        <p14:creationId xmlns:p14="http://schemas.microsoft.com/office/powerpoint/2010/main" val="4129595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slide.</a:t>
            </a:r>
          </a:p>
        </p:txBody>
      </p:sp>
      <p:sp>
        <p:nvSpPr>
          <p:cNvPr id="4" name="Slide Number Placeholder 3"/>
          <p:cNvSpPr>
            <a:spLocks noGrp="1"/>
          </p:cNvSpPr>
          <p:nvPr>
            <p:ph type="sldNum" sz="quarter" idx="5"/>
          </p:nvPr>
        </p:nvSpPr>
        <p:spPr/>
        <p:txBody>
          <a:bodyPr/>
          <a:lstStyle/>
          <a:p>
            <a:fld id="{D1075794-1418-480D-A4F9-10727F41B71E}" type="slidenum">
              <a:rPr lang="en-US" smtClean="0"/>
              <a:t>17</a:t>
            </a:fld>
            <a:endParaRPr lang="en-US"/>
          </a:p>
        </p:txBody>
      </p:sp>
    </p:spTree>
    <p:extLst>
      <p:ext uri="{BB962C8B-B14F-4D97-AF65-F5344CB8AC3E}">
        <p14:creationId xmlns:p14="http://schemas.microsoft.com/office/powerpoint/2010/main" val="3948406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slide.</a:t>
            </a:r>
          </a:p>
          <a:p>
            <a:r>
              <a:rPr lang="en-US"/>
              <a:t>When you click on the To-Do tracking Item icon…</a:t>
            </a:r>
          </a:p>
        </p:txBody>
      </p:sp>
      <p:sp>
        <p:nvSpPr>
          <p:cNvPr id="4" name="Slide Number Placeholder 3"/>
          <p:cNvSpPr>
            <a:spLocks noGrp="1"/>
          </p:cNvSpPr>
          <p:nvPr>
            <p:ph type="sldNum" sz="quarter" idx="5"/>
          </p:nvPr>
        </p:nvSpPr>
        <p:spPr/>
        <p:txBody>
          <a:bodyPr/>
          <a:lstStyle/>
          <a:p>
            <a:fld id="{D1075794-1418-480D-A4F9-10727F41B71E}" type="slidenum">
              <a:rPr lang="en-US" smtClean="0"/>
              <a:t>18</a:t>
            </a:fld>
            <a:endParaRPr lang="en-US"/>
          </a:p>
        </p:txBody>
      </p:sp>
    </p:spTree>
    <p:extLst>
      <p:ext uri="{BB962C8B-B14F-4D97-AF65-F5344CB8AC3E}">
        <p14:creationId xmlns:p14="http://schemas.microsoft.com/office/powerpoint/2010/main" val="2546253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slide. Adviser is Clearing To-Do…</a:t>
            </a:r>
          </a:p>
        </p:txBody>
      </p:sp>
      <p:sp>
        <p:nvSpPr>
          <p:cNvPr id="4" name="Slide Number Placeholder 3"/>
          <p:cNvSpPr>
            <a:spLocks noGrp="1"/>
          </p:cNvSpPr>
          <p:nvPr>
            <p:ph type="sldNum" sz="quarter" idx="5"/>
          </p:nvPr>
        </p:nvSpPr>
        <p:spPr/>
        <p:txBody>
          <a:bodyPr/>
          <a:lstStyle/>
          <a:p>
            <a:fld id="{D1075794-1418-480D-A4F9-10727F41B71E}" type="slidenum">
              <a:rPr lang="en-US" smtClean="0"/>
              <a:t>19</a:t>
            </a:fld>
            <a:endParaRPr lang="en-US"/>
          </a:p>
        </p:txBody>
      </p:sp>
    </p:spTree>
    <p:extLst>
      <p:ext uri="{BB962C8B-B14F-4D97-AF65-F5344CB8AC3E}">
        <p14:creationId xmlns:p14="http://schemas.microsoft.com/office/powerpoint/2010/main" val="3606318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cs typeface="Calibri" panose="020F0502020204030204"/>
              </a:rPr>
              <a:t>I want to extend a Thank you to you all for joining us today. We have a full agenda so let’s dive in!</a:t>
            </a:r>
          </a:p>
          <a:p>
            <a:pPr>
              <a:lnSpc>
                <a:spcPct val="90000"/>
              </a:lnSpc>
              <a:spcBef>
                <a:spcPts val="1000"/>
              </a:spcBef>
            </a:pPr>
            <a:endParaRPr lang="en-US"/>
          </a:p>
          <a:p>
            <a:pPr marL="285750" indent="-285750">
              <a:lnSpc>
                <a:spcPct val="90000"/>
              </a:lnSpc>
              <a:spcBef>
                <a:spcPts val="1000"/>
              </a:spcBef>
              <a:buFont typeface="Arial"/>
              <a:buChar char="•"/>
            </a:pPr>
            <a:r>
              <a:rPr lang="en-US"/>
              <a:t>Progress Survey Dates</a:t>
            </a:r>
            <a:endParaRPr lang="en-US">
              <a:cs typeface="Calibri" panose="020F0502020204030204"/>
            </a:endParaRPr>
          </a:p>
          <a:p>
            <a:pPr marL="285750" indent="-285750">
              <a:lnSpc>
                <a:spcPct val="90000"/>
              </a:lnSpc>
              <a:spcBef>
                <a:spcPts val="1000"/>
              </a:spcBef>
              <a:buFont typeface="Arial"/>
              <a:buChar char="•"/>
            </a:pPr>
            <a:r>
              <a:rPr lang="en-US"/>
              <a:t>Changes to Progress Reporting</a:t>
            </a:r>
            <a:endParaRPr lang="en-US">
              <a:cs typeface="Calibri"/>
            </a:endParaRPr>
          </a:p>
          <a:p>
            <a:pPr marL="285750" indent="-285750">
              <a:lnSpc>
                <a:spcPct val="90000"/>
              </a:lnSpc>
              <a:spcBef>
                <a:spcPts val="1000"/>
              </a:spcBef>
              <a:buFont typeface="Arial"/>
              <a:buChar char="•"/>
            </a:pPr>
            <a:r>
              <a:rPr lang="en-US"/>
              <a:t>Fall 2023 Survey Options</a:t>
            </a:r>
            <a:endParaRPr lang="en-US">
              <a:cs typeface="Calibri"/>
            </a:endParaRPr>
          </a:p>
          <a:p>
            <a:pPr marL="285750" indent="-285750">
              <a:lnSpc>
                <a:spcPct val="90000"/>
              </a:lnSpc>
              <a:spcBef>
                <a:spcPts val="1000"/>
              </a:spcBef>
              <a:buFont typeface="Arial"/>
              <a:buChar char="•"/>
            </a:pPr>
            <a:r>
              <a:rPr lang="en-US"/>
              <a:t>Filtering </a:t>
            </a:r>
            <a:endParaRPr lang="en-US">
              <a:cs typeface="Calibri"/>
            </a:endParaRPr>
          </a:p>
          <a:p>
            <a:pPr marL="285750" indent="-285750">
              <a:lnSpc>
                <a:spcPct val="90000"/>
              </a:lnSpc>
              <a:spcBef>
                <a:spcPts val="1000"/>
              </a:spcBef>
              <a:buFont typeface="Arial"/>
              <a:buChar char="•"/>
            </a:pPr>
            <a:r>
              <a:rPr lang="en-US"/>
              <a:t>Flags and To-Dos</a:t>
            </a:r>
            <a:endParaRPr lang="en-US">
              <a:cs typeface="Calibri"/>
            </a:endParaRPr>
          </a:p>
          <a:p>
            <a:pPr marL="285750" indent="-285750">
              <a:lnSpc>
                <a:spcPct val="90000"/>
              </a:lnSpc>
              <a:spcBef>
                <a:spcPts val="1000"/>
              </a:spcBef>
              <a:buFont typeface="Arial"/>
              <a:buChar char="•"/>
            </a:pPr>
            <a:r>
              <a:rPr lang="en-US"/>
              <a:t>Managing Tracking Items</a:t>
            </a:r>
            <a:endParaRPr lang="en-US">
              <a:cs typeface="Calibri"/>
            </a:endParaRPr>
          </a:p>
          <a:p>
            <a:pPr lvl="1">
              <a:lnSpc>
                <a:spcPct val="90000"/>
              </a:lnSpc>
              <a:spcBef>
                <a:spcPts val="500"/>
              </a:spcBef>
              <a:buFont typeface="Arial"/>
              <a:buChar char="•"/>
            </a:pPr>
            <a:r>
              <a:rPr lang="en-US"/>
              <a:t>Student Cleared To-Dos</a:t>
            </a:r>
            <a:endParaRPr lang="en-US">
              <a:cs typeface="Calibri"/>
            </a:endParaRPr>
          </a:p>
          <a:p>
            <a:pPr lvl="2">
              <a:lnSpc>
                <a:spcPct val="90000"/>
              </a:lnSpc>
              <a:spcBef>
                <a:spcPts val="500"/>
              </a:spcBef>
              <a:buFont typeface="Arial"/>
              <a:buChar char="•"/>
            </a:pPr>
            <a:r>
              <a:rPr lang="en-US"/>
              <a:t>Student Closed with Review (student view, adviser view)</a:t>
            </a:r>
            <a:endParaRPr lang="en-US">
              <a:cs typeface="Calibri"/>
            </a:endParaRPr>
          </a:p>
          <a:p>
            <a:pPr lvl="2">
              <a:lnSpc>
                <a:spcPct val="90000"/>
              </a:lnSpc>
              <a:spcBef>
                <a:spcPts val="500"/>
              </a:spcBef>
              <a:buFont typeface="Arial"/>
              <a:buChar char="•"/>
            </a:pPr>
            <a:r>
              <a:rPr lang="en-US"/>
              <a:t>Student Closed without Review (student view)</a:t>
            </a:r>
            <a:endParaRPr lang="en-US">
              <a:cs typeface="Calibri"/>
            </a:endParaRPr>
          </a:p>
          <a:p>
            <a:pPr lvl="1">
              <a:lnSpc>
                <a:spcPct val="90000"/>
              </a:lnSpc>
              <a:spcBef>
                <a:spcPts val="500"/>
              </a:spcBef>
              <a:buFont typeface="Arial"/>
              <a:buChar char="•"/>
            </a:pPr>
            <a:r>
              <a:rPr lang="en-US"/>
              <a:t>Instructor view: progress survey and student-closed To-Do with review</a:t>
            </a:r>
            <a:endParaRPr lang="en-US">
              <a:cs typeface="Calibri"/>
            </a:endParaRPr>
          </a:p>
          <a:p>
            <a:pPr marL="285750" indent="-285750">
              <a:lnSpc>
                <a:spcPct val="90000"/>
              </a:lnSpc>
              <a:spcBef>
                <a:spcPts val="1000"/>
              </a:spcBef>
              <a:buFont typeface="Arial"/>
              <a:buChar char="•"/>
            </a:pPr>
            <a:r>
              <a:rPr lang="en-US"/>
              <a:t>Documentation</a:t>
            </a:r>
            <a:endParaRPr lang="en-US">
              <a:cs typeface="Calibri"/>
            </a:endParaRPr>
          </a:p>
          <a:p>
            <a:pPr marL="285750" indent="-285750">
              <a:lnSpc>
                <a:spcPct val="90000"/>
              </a:lnSpc>
              <a:spcBef>
                <a:spcPts val="1000"/>
              </a:spcBef>
              <a:buFont typeface="Arial"/>
              <a:buChar char="•"/>
            </a:pPr>
            <a:r>
              <a:rPr lang="en-US"/>
              <a:t>Helpful Links</a:t>
            </a:r>
            <a:endParaRPr lang="en-US">
              <a:cs typeface="Calibri"/>
            </a:endParaRPr>
          </a:p>
          <a:p>
            <a:pPr marL="285750" indent="-285750">
              <a:lnSpc>
                <a:spcPct val="90000"/>
              </a:lnSpc>
              <a:spcBef>
                <a:spcPts val="1000"/>
              </a:spcBef>
              <a:buFont typeface="Arial"/>
              <a:buChar char="•"/>
            </a:pPr>
            <a:r>
              <a:rPr lang="en-US"/>
              <a:t>Future presentations</a:t>
            </a:r>
            <a:endParaRPr lang="en-US">
              <a:cs typeface="Calibri"/>
            </a:endParaRPr>
          </a:p>
          <a:p>
            <a:pPr marL="285750" indent="-285750">
              <a:lnSpc>
                <a:spcPct val="90000"/>
              </a:lnSpc>
              <a:spcBef>
                <a:spcPts val="1000"/>
              </a:spcBef>
              <a:buFont typeface="Arial"/>
              <a:buChar char="•"/>
            </a:pPr>
            <a:r>
              <a:rPr lang="en-US"/>
              <a:t>Contact</a:t>
            </a:r>
          </a:p>
        </p:txBody>
      </p:sp>
      <p:sp>
        <p:nvSpPr>
          <p:cNvPr id="4" name="Slide Number Placeholder 3"/>
          <p:cNvSpPr>
            <a:spLocks noGrp="1"/>
          </p:cNvSpPr>
          <p:nvPr>
            <p:ph type="sldNum" sz="quarter" idx="5"/>
          </p:nvPr>
        </p:nvSpPr>
        <p:spPr/>
        <p:txBody>
          <a:bodyPr/>
          <a:lstStyle/>
          <a:p>
            <a:fld id="{D1075794-1418-480D-A4F9-10727F41B71E}" type="slidenum">
              <a:rPr lang="en-US"/>
              <a:t>2</a:t>
            </a:fld>
            <a:endParaRPr lang="en-US"/>
          </a:p>
        </p:txBody>
      </p:sp>
    </p:spTree>
    <p:extLst>
      <p:ext uri="{BB962C8B-B14F-4D97-AF65-F5344CB8AC3E}">
        <p14:creationId xmlns:p14="http://schemas.microsoft.com/office/powerpoint/2010/main" val="3159113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Slide.</a:t>
            </a:r>
          </a:p>
        </p:txBody>
      </p:sp>
      <p:sp>
        <p:nvSpPr>
          <p:cNvPr id="4" name="Slide Number Placeholder 3"/>
          <p:cNvSpPr>
            <a:spLocks noGrp="1"/>
          </p:cNvSpPr>
          <p:nvPr>
            <p:ph type="sldNum" sz="quarter" idx="5"/>
          </p:nvPr>
        </p:nvSpPr>
        <p:spPr/>
        <p:txBody>
          <a:bodyPr/>
          <a:lstStyle/>
          <a:p>
            <a:fld id="{D1075794-1418-480D-A4F9-10727F41B71E}" type="slidenum">
              <a:rPr lang="en-US" smtClean="0"/>
              <a:t>20</a:t>
            </a:fld>
            <a:endParaRPr lang="en-US"/>
          </a:p>
        </p:txBody>
      </p:sp>
    </p:spTree>
    <p:extLst>
      <p:ext uri="{BB962C8B-B14F-4D97-AF65-F5344CB8AC3E}">
        <p14:creationId xmlns:p14="http://schemas.microsoft.com/office/powerpoint/2010/main" val="775313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Slide.</a:t>
            </a:r>
          </a:p>
        </p:txBody>
      </p:sp>
      <p:sp>
        <p:nvSpPr>
          <p:cNvPr id="4" name="Slide Number Placeholder 3"/>
          <p:cNvSpPr>
            <a:spLocks noGrp="1"/>
          </p:cNvSpPr>
          <p:nvPr>
            <p:ph type="sldNum" sz="quarter" idx="5"/>
          </p:nvPr>
        </p:nvSpPr>
        <p:spPr/>
        <p:txBody>
          <a:bodyPr/>
          <a:lstStyle/>
          <a:p>
            <a:fld id="{D1075794-1418-480D-A4F9-10727F41B71E}" type="slidenum">
              <a:rPr lang="en-US" smtClean="0"/>
              <a:t>21</a:t>
            </a:fld>
            <a:endParaRPr lang="en-US"/>
          </a:p>
        </p:txBody>
      </p:sp>
    </p:spTree>
    <p:extLst>
      <p:ext uri="{BB962C8B-B14F-4D97-AF65-F5344CB8AC3E}">
        <p14:creationId xmlns:p14="http://schemas.microsoft.com/office/powerpoint/2010/main" val="845913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D1075794-1418-480D-A4F9-10727F41B71E}" type="slidenum">
              <a:rPr lang="en-US" smtClean="0"/>
              <a:t>22</a:t>
            </a:fld>
            <a:endParaRPr lang="en-US"/>
          </a:p>
        </p:txBody>
      </p:sp>
    </p:spTree>
    <p:extLst>
      <p:ext uri="{BB962C8B-B14F-4D97-AF65-F5344CB8AC3E}">
        <p14:creationId xmlns:p14="http://schemas.microsoft.com/office/powerpoint/2010/main" val="4087805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Instructors can see the status of a slide…</a:t>
            </a:r>
          </a:p>
        </p:txBody>
      </p:sp>
      <p:sp>
        <p:nvSpPr>
          <p:cNvPr id="4" name="Slide Number Placeholder 3"/>
          <p:cNvSpPr>
            <a:spLocks noGrp="1"/>
          </p:cNvSpPr>
          <p:nvPr>
            <p:ph type="sldNum" sz="quarter" idx="5"/>
          </p:nvPr>
        </p:nvSpPr>
        <p:spPr/>
        <p:txBody>
          <a:bodyPr/>
          <a:lstStyle/>
          <a:p>
            <a:fld id="{D1075794-1418-480D-A4F9-10727F41B71E}" type="slidenum">
              <a:rPr lang="en-US" smtClean="0"/>
              <a:t>23</a:t>
            </a:fld>
            <a:endParaRPr lang="en-US"/>
          </a:p>
        </p:txBody>
      </p:sp>
    </p:spTree>
    <p:extLst>
      <p:ext uri="{BB962C8B-B14F-4D97-AF65-F5344CB8AC3E}">
        <p14:creationId xmlns:p14="http://schemas.microsoft.com/office/powerpoint/2010/main" val="1528220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 Example at end…</a:t>
            </a:r>
          </a:p>
        </p:txBody>
      </p:sp>
      <p:sp>
        <p:nvSpPr>
          <p:cNvPr id="4" name="Slide Number Placeholder 3"/>
          <p:cNvSpPr>
            <a:spLocks noGrp="1"/>
          </p:cNvSpPr>
          <p:nvPr>
            <p:ph type="sldNum" sz="quarter" idx="5"/>
          </p:nvPr>
        </p:nvSpPr>
        <p:spPr/>
        <p:txBody>
          <a:bodyPr/>
          <a:lstStyle/>
          <a:p>
            <a:fld id="{D1075794-1418-480D-A4F9-10727F41B71E}" type="slidenum">
              <a:rPr lang="en-US" smtClean="0"/>
              <a:t>24</a:t>
            </a:fld>
            <a:endParaRPr lang="en-US"/>
          </a:p>
        </p:txBody>
      </p:sp>
    </p:spTree>
    <p:extLst>
      <p:ext uri="{BB962C8B-B14F-4D97-AF65-F5344CB8AC3E}">
        <p14:creationId xmlns:p14="http://schemas.microsoft.com/office/powerpoint/2010/main" val="793596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Two helpful links … if you’re going to take a photo or screenshot this is the slide</a:t>
            </a:r>
          </a:p>
        </p:txBody>
      </p:sp>
      <p:sp>
        <p:nvSpPr>
          <p:cNvPr id="4" name="Slide Number Placeholder 3"/>
          <p:cNvSpPr>
            <a:spLocks noGrp="1"/>
          </p:cNvSpPr>
          <p:nvPr>
            <p:ph type="sldNum" sz="quarter" idx="5"/>
          </p:nvPr>
        </p:nvSpPr>
        <p:spPr/>
        <p:txBody>
          <a:bodyPr/>
          <a:lstStyle/>
          <a:p>
            <a:fld id="{D1075794-1418-480D-A4F9-10727F41B71E}" type="slidenum">
              <a:rPr lang="en-US"/>
              <a:t>25</a:t>
            </a:fld>
            <a:endParaRPr lang="en-US"/>
          </a:p>
        </p:txBody>
      </p:sp>
    </p:spTree>
    <p:extLst>
      <p:ext uri="{BB962C8B-B14F-4D97-AF65-F5344CB8AC3E}">
        <p14:creationId xmlns:p14="http://schemas.microsoft.com/office/powerpoint/2010/main" val="2660176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r>
              <a:rPr lang="en-US" b="1"/>
              <a:t>Differentiated Care: Using Starfish to Provide Tiered, Holistic, and Manageable Support to Advisees: Thursday, September 21 from 11:15am – 12:15pm at 207 Penn Stater Conference Center</a:t>
            </a:r>
            <a:endParaRPr lang="en-US"/>
          </a:p>
          <a:p>
            <a:pPr marL="628650" lvl="1" indent="-171450">
              <a:lnSpc>
                <a:spcPct val="90000"/>
              </a:lnSpc>
              <a:spcBef>
                <a:spcPts val="500"/>
              </a:spcBef>
              <a:buFont typeface="Arial"/>
              <a:buChar char="•"/>
            </a:pPr>
            <a:r>
              <a:rPr lang="en-US"/>
              <a:t>Although all students can benefit from academic advising, different students have different advising needs. A “differentiated care” model allows academic advisers to meet the individual needs of their students while managing their rosters (and limited resources) effectively. This session will: (1) explain the principles of differentiated care, (2) provide practical examples of how support could be tiered to meet students’ needs, and (3) demonstrate how Penn State Starfish attributes, tracking items, and other datapoints can be used to better identify and support students’ holistic needs. The session will be participatory and include opportunities for participants to start planning what differentiated care might look like for them and how such a model might inform outreach strategies for the upcoming progress reporting period.</a:t>
            </a:r>
            <a:endParaRPr lang="en-US">
              <a:cs typeface="Calibri"/>
            </a:endParaRPr>
          </a:p>
          <a:p>
            <a:pPr marL="171450" indent="-171450">
              <a:lnSpc>
                <a:spcPct val="90000"/>
              </a:lnSpc>
              <a:spcBef>
                <a:spcPts val="1000"/>
              </a:spcBef>
              <a:buFont typeface="Arial"/>
              <a:buChar char="•"/>
            </a:pPr>
            <a:r>
              <a:rPr lang="en-US" b="1"/>
              <a:t>Elevate for Academic Advising: Thursday, October 5 from Noon – 1:00 pm via </a:t>
            </a:r>
            <a:r>
              <a:rPr lang="en-US" b="1">
                <a:hlinkClick r:id="rId3"/>
              </a:rPr>
              <a:t>Zoom</a:t>
            </a:r>
            <a:r>
              <a:rPr lang="en-US" b="1"/>
              <a:t> </a:t>
            </a:r>
            <a:endParaRPr lang="en-US"/>
          </a:p>
          <a:p>
            <a:pPr marL="628650" lvl="1" indent="-171450">
              <a:lnSpc>
                <a:spcPct val="90000"/>
              </a:lnSpc>
              <a:spcBef>
                <a:spcPts val="500"/>
              </a:spcBef>
              <a:buFont typeface="Arial"/>
              <a:buChar char="•"/>
            </a:pPr>
            <a:r>
              <a:rPr lang="en-US"/>
              <a:t>How Elevate, a companion tool to Starfish, can help academic advisers gain insight into student’s academic engagement and focus on students who need more support.</a:t>
            </a:r>
          </a:p>
        </p:txBody>
      </p:sp>
      <p:sp>
        <p:nvSpPr>
          <p:cNvPr id="4" name="Slide Number Placeholder 3"/>
          <p:cNvSpPr>
            <a:spLocks noGrp="1"/>
          </p:cNvSpPr>
          <p:nvPr>
            <p:ph type="sldNum" sz="quarter" idx="5"/>
          </p:nvPr>
        </p:nvSpPr>
        <p:spPr/>
        <p:txBody>
          <a:bodyPr/>
          <a:lstStyle/>
          <a:p>
            <a:fld id="{A0923E9C-3927-40D9-A7B0-B7AFB464B9B7}" type="slidenum">
              <a:rPr lang="en-US" smtClean="0"/>
              <a:t>26</a:t>
            </a:fld>
            <a:endParaRPr lang="en-US"/>
          </a:p>
        </p:txBody>
      </p:sp>
    </p:spTree>
    <p:extLst>
      <p:ext uri="{BB962C8B-B14F-4D97-AF65-F5344CB8AC3E}">
        <p14:creationId xmlns:p14="http://schemas.microsoft.com/office/powerpoint/2010/main" val="3924606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"Filtering with Friends on Fridays" </a:t>
            </a:r>
            <a:r>
              <a:rPr lang="en-US">
                <a:cs typeface="Calibri"/>
              </a:rPr>
              <a:t>– John Ellenberger happy to assist those with filtering ques</a:t>
            </a:r>
          </a:p>
          <a:p>
            <a:r>
              <a:rPr lang="en-US">
                <a:cs typeface="Calibri"/>
              </a:rPr>
              <a:t>Small prize to the first </a:t>
            </a:r>
            <a:r>
              <a:rPr lang="en-US" b="1">
                <a:cs typeface="Calibri"/>
              </a:rPr>
              <a:t>To-Do that Needs Review</a:t>
            </a:r>
            <a:r>
              <a:rPr lang="en-US">
                <a:cs typeface="Calibri"/>
              </a:rPr>
              <a:t> that is Resolved – JKS</a:t>
            </a:r>
          </a:p>
          <a:p>
            <a:endParaRPr lang="en-US">
              <a:cs typeface="Calibri"/>
            </a:endParaRPr>
          </a:p>
          <a:p>
            <a:r>
              <a:rPr lang="en-US">
                <a:cs typeface="Calibri"/>
              </a:rPr>
              <a:t>Recording available on https://dus.psu.edu/academic-advising-noon-seminars-archive</a:t>
            </a:r>
          </a:p>
        </p:txBody>
      </p:sp>
      <p:sp>
        <p:nvSpPr>
          <p:cNvPr id="4" name="Slide Number Placeholder 3"/>
          <p:cNvSpPr>
            <a:spLocks noGrp="1"/>
          </p:cNvSpPr>
          <p:nvPr>
            <p:ph type="sldNum" sz="quarter" idx="5"/>
          </p:nvPr>
        </p:nvSpPr>
        <p:spPr/>
        <p:txBody>
          <a:bodyPr/>
          <a:lstStyle/>
          <a:p>
            <a:fld id="{D1075794-1418-480D-A4F9-10727F41B71E}" type="slidenum">
              <a:rPr lang="en-US"/>
              <a:t>27</a:t>
            </a:fld>
            <a:endParaRPr lang="en-US"/>
          </a:p>
        </p:txBody>
      </p:sp>
    </p:spTree>
    <p:extLst>
      <p:ext uri="{BB962C8B-B14F-4D97-AF65-F5344CB8AC3E}">
        <p14:creationId xmlns:p14="http://schemas.microsoft.com/office/powerpoint/2010/main" val="4289915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cs typeface="Calibri" panose="020F0502020204030204"/>
            </a:endParaRPr>
          </a:p>
          <a:p>
            <a:pPr marL="285750" indent="-285750">
              <a:lnSpc>
                <a:spcPct val="90000"/>
              </a:lnSpc>
              <a:spcBef>
                <a:spcPts val="1000"/>
              </a:spcBef>
              <a:buFont typeface="Arial"/>
              <a:buChar char="•"/>
            </a:pPr>
            <a:r>
              <a:rPr lang="en-US">
                <a:cs typeface="Calibri" panose="020F0502020204030204"/>
              </a:rPr>
              <a:t>Early</a:t>
            </a:r>
            <a:r>
              <a:rPr lang="en-US"/>
              <a:t> Progress Survey: </a:t>
            </a:r>
            <a:r>
              <a:rPr lang="en-US" b="1"/>
              <a:t>Tuesday, September 5 – Wednesday, September 13</a:t>
            </a:r>
            <a:endParaRPr lang="en-US">
              <a:cs typeface="Calibri"/>
            </a:endParaRPr>
          </a:p>
          <a:p>
            <a:pPr marL="285750" indent="-285750">
              <a:lnSpc>
                <a:spcPct val="90000"/>
              </a:lnSpc>
              <a:spcBef>
                <a:spcPts val="1000"/>
              </a:spcBef>
              <a:buFont typeface="Arial"/>
              <a:buChar char="•"/>
            </a:pPr>
            <a:r>
              <a:rPr lang="en-US"/>
              <a:t>Mid-Semester Progress Survey: </a:t>
            </a:r>
            <a:r>
              <a:rPr lang="en-US" b="1"/>
              <a:t>Monday, October 2, to Wednesday, October 25</a:t>
            </a:r>
            <a:endParaRPr lang="en-US"/>
          </a:p>
          <a:p>
            <a:pPr>
              <a:lnSpc>
                <a:spcPct val="90000"/>
              </a:lnSpc>
              <a:spcBef>
                <a:spcPts val="1000"/>
              </a:spcBef>
            </a:pPr>
            <a:endParaRPr lang="en-US"/>
          </a:p>
          <a:p>
            <a:pPr marL="285750" indent="-285750">
              <a:lnSpc>
                <a:spcPct val="90000"/>
              </a:lnSpc>
              <a:spcBef>
                <a:spcPts val="1000"/>
              </a:spcBef>
              <a:buFont typeface="Arial"/>
              <a:buChar char="•"/>
            </a:pPr>
            <a:r>
              <a:rPr lang="en-US"/>
              <a:t>Pilot progress surveys for partial-semester undergraduate courses are continuing for courses delivered through Penn State Abington and the Ross and Carol Nese College of Nursing from </a:t>
            </a:r>
            <a:r>
              <a:rPr lang="en-US" b="1"/>
              <a:t>Tuesday, September 5 – Wednesday, September 13, </a:t>
            </a:r>
            <a:r>
              <a:rPr lang="en-US"/>
              <a:t>and</a:t>
            </a:r>
            <a:r>
              <a:rPr lang="en-US" b="1"/>
              <a:t> Monday, October 30 – Wednesday, November 8</a:t>
            </a:r>
            <a:r>
              <a:rPr lang="en-US"/>
              <a:t>.</a:t>
            </a:r>
            <a:endParaRPr lang="en-US">
              <a:cs typeface="Calibri"/>
            </a:endParaRPr>
          </a:p>
          <a:p>
            <a:pPr marL="285750" indent="-285750">
              <a:lnSpc>
                <a:spcPct val="90000"/>
              </a:lnSpc>
              <a:spcBef>
                <a:spcPts val="1000"/>
              </a:spcBef>
              <a:buFont typeface="Arial"/>
              <a:buChar char="•"/>
            </a:pPr>
            <a:endParaRPr lang="en-US">
              <a:cs typeface="Calibri"/>
            </a:endParaRPr>
          </a:p>
          <a:p>
            <a:pPr>
              <a:lnSpc>
                <a:spcPct val="90000"/>
              </a:lnSpc>
              <a:spcBef>
                <a:spcPts val="1000"/>
              </a:spcBef>
            </a:pPr>
            <a:r>
              <a:rPr lang="en-US"/>
              <a:t>We are currently </a:t>
            </a:r>
            <a:r>
              <a:rPr lang="en-US" b="1"/>
              <a:t>3 days</a:t>
            </a:r>
            <a:r>
              <a:rPr lang="en-US"/>
              <a:t> into the Early Progress Survey period. We're hoping this presentation is </a:t>
            </a:r>
            <a:r>
              <a:rPr lang="en-US" i="1"/>
              <a:t>timely</a:t>
            </a:r>
            <a:r>
              <a:rPr lang="en-US"/>
              <a:t> for advisers!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1075794-1418-480D-A4F9-10727F41B71E}" type="slidenum">
              <a:rPr lang="en-US"/>
              <a:t>3</a:t>
            </a:fld>
            <a:endParaRPr lang="en-US"/>
          </a:p>
        </p:txBody>
      </p:sp>
    </p:spTree>
    <p:extLst>
      <p:ext uri="{BB962C8B-B14F-4D97-AF65-F5344CB8AC3E}">
        <p14:creationId xmlns:p14="http://schemas.microsoft.com/office/powerpoint/2010/main" val="1528611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90000"/>
              </a:lnSpc>
              <a:spcBef>
                <a:spcPts val="1000"/>
              </a:spcBef>
              <a:buAutoNum type="arabicPeriod"/>
            </a:pPr>
            <a:r>
              <a:rPr lang="en-US"/>
              <a:t>Fewer flags, all focused on urgent concerns</a:t>
            </a:r>
          </a:p>
          <a:p>
            <a:pPr marL="342900" indent="-342900">
              <a:lnSpc>
                <a:spcPct val="90000"/>
              </a:lnSpc>
              <a:spcBef>
                <a:spcPts val="1000"/>
              </a:spcBef>
              <a:buAutoNum type="arabicPeriod"/>
            </a:pPr>
            <a:r>
              <a:rPr lang="en-US"/>
              <a:t>Instructor recommendations (To-Dos) that encourage students to take action.</a:t>
            </a:r>
          </a:p>
          <a:p>
            <a:pPr marL="342900" indent="-342900">
              <a:lnSpc>
                <a:spcPct val="90000"/>
              </a:lnSpc>
              <a:spcBef>
                <a:spcPts val="1000"/>
              </a:spcBef>
              <a:buAutoNum type="arabicPeriod"/>
            </a:pPr>
            <a:endParaRPr lang="en-US"/>
          </a:p>
          <a:p>
            <a:pPr marL="0" indent="0">
              <a:lnSpc>
                <a:spcPct val="90000"/>
              </a:lnSpc>
              <a:spcBef>
                <a:spcPts val="1000"/>
              </a:spcBef>
              <a:buNone/>
            </a:pPr>
            <a:r>
              <a:rPr lang="en-US" b="1"/>
              <a:t>Click.</a:t>
            </a:r>
          </a:p>
          <a:p>
            <a:pPr marL="342900" indent="-342900">
              <a:lnSpc>
                <a:spcPct val="90000"/>
              </a:lnSpc>
              <a:spcBef>
                <a:spcPts val="1000"/>
              </a:spcBef>
              <a:buAutoNum type="arabicPeriod"/>
            </a:pPr>
            <a:endParaRPr lang="en-US"/>
          </a:p>
          <a:p>
            <a:pPr marL="171450" indent="-171450">
              <a:lnSpc>
                <a:spcPct val="90000"/>
              </a:lnSpc>
              <a:spcBef>
                <a:spcPts val="1000"/>
              </a:spcBef>
              <a:buFont typeface="Arial"/>
              <a:buChar char="•"/>
            </a:pPr>
            <a:r>
              <a:rPr lang="en-US"/>
              <a:t>Why make these changes?</a:t>
            </a:r>
          </a:p>
          <a:p>
            <a:pPr marL="628650" lvl="1" indent="-171450">
              <a:lnSpc>
                <a:spcPct val="90000"/>
              </a:lnSpc>
              <a:spcBef>
                <a:spcPts val="500"/>
              </a:spcBef>
              <a:buFont typeface="Arial"/>
              <a:buChar char="•"/>
            </a:pPr>
            <a:r>
              <a:rPr lang="en-US"/>
              <a:t>Feedback from advisers and students that there were too many negatives without constructive actions to take</a:t>
            </a:r>
          </a:p>
          <a:p>
            <a:pPr marL="628650" lvl="1" indent="-171450">
              <a:lnSpc>
                <a:spcPct val="90000"/>
              </a:lnSpc>
              <a:spcBef>
                <a:spcPts val="500"/>
              </a:spcBef>
              <a:buFont typeface="Arial"/>
              <a:buChar char="•"/>
            </a:pPr>
            <a:r>
              <a:rPr lang="en-US"/>
              <a:t>Feedback from instructors that there was confusion about who was responsible for doing what</a:t>
            </a:r>
          </a:p>
          <a:p>
            <a:pPr marL="628650" lvl="1" indent="-171450">
              <a:lnSpc>
                <a:spcPct val="90000"/>
              </a:lnSpc>
              <a:spcBef>
                <a:spcPts val="500"/>
              </a:spcBef>
              <a:buFont typeface="Arial"/>
              <a:buChar char="•"/>
            </a:pPr>
            <a:endParaRPr lang="en-US"/>
          </a:p>
          <a:p>
            <a:pPr marL="628650" lvl="1" indent="-171450">
              <a:lnSpc>
                <a:spcPct val="90000"/>
              </a:lnSpc>
              <a:spcBef>
                <a:spcPts val="500"/>
              </a:spcBef>
              <a:buFont typeface="Arial"/>
              <a:buChar char="•"/>
            </a:pPr>
            <a:r>
              <a:rPr lang="en-US"/>
              <a:t>Shift to growth-oriented, action-oriented options</a:t>
            </a:r>
          </a:p>
          <a:p>
            <a:pPr marL="628650" lvl="1" indent="-171450">
              <a:lnSpc>
                <a:spcPct val="90000"/>
              </a:lnSpc>
              <a:spcBef>
                <a:spcPts val="500"/>
              </a:spcBef>
              <a:buFont typeface="Arial"/>
              <a:buChar char="•"/>
            </a:pPr>
            <a:r>
              <a:rPr lang="en-US"/>
              <a:t>Total tracking Items: 2 kudos, 1 flag, 4 to-dos</a:t>
            </a:r>
          </a:p>
          <a:p>
            <a:pPr marL="628650" lvl="1" indent="-171450">
              <a:lnSpc>
                <a:spcPct val="90000"/>
              </a:lnSpc>
              <a:spcBef>
                <a:spcPts val="500"/>
              </a:spcBef>
              <a:buFont typeface="Arial"/>
              <a:buChar char="•"/>
            </a:pPr>
            <a:r>
              <a:rPr lang="en-US"/>
              <a:t>Students can take first in action workflow!</a:t>
            </a:r>
          </a:p>
          <a:p>
            <a:pPr marL="628650" lvl="1" indent="-171450">
              <a:lnSpc>
                <a:spcPct val="90000"/>
              </a:lnSpc>
              <a:spcBef>
                <a:spcPts val="500"/>
              </a:spcBef>
              <a:buFont typeface="Arial"/>
              <a:buChar char="•"/>
            </a:pPr>
            <a:r>
              <a:rPr lang="en-US"/>
              <a:t>Advisers have clearer action steps</a:t>
            </a:r>
          </a:p>
          <a:p>
            <a:pPr marL="1085850" lvl="2" indent="-171450">
              <a:lnSpc>
                <a:spcPct val="90000"/>
              </a:lnSpc>
              <a:spcBef>
                <a:spcPts val="500"/>
              </a:spcBef>
              <a:buFont typeface="Arial"/>
              <a:buChar char="•"/>
            </a:pPr>
            <a:r>
              <a:rPr lang="en-US" u="sng"/>
              <a:t>The new survey options will refocus adviser responsibilities</a:t>
            </a:r>
            <a:r>
              <a:rPr lang="en-US"/>
              <a:t>. Please see pages 3-4 of the Fall 2023 Progress Survey Messaging document for details and general guidance.</a:t>
            </a:r>
            <a:endParaRPr lang="en-US">
              <a:cs typeface="Calibri"/>
            </a:endParaRPr>
          </a:p>
        </p:txBody>
      </p:sp>
      <p:sp>
        <p:nvSpPr>
          <p:cNvPr id="4" name="Slide Number Placeholder 3"/>
          <p:cNvSpPr>
            <a:spLocks noGrp="1"/>
          </p:cNvSpPr>
          <p:nvPr>
            <p:ph type="sldNum" sz="quarter" idx="5"/>
          </p:nvPr>
        </p:nvSpPr>
        <p:spPr/>
        <p:txBody>
          <a:bodyPr/>
          <a:lstStyle/>
          <a:p>
            <a:fld id="{A0923E9C-3927-40D9-A7B0-B7AFB464B9B7}" type="slidenum">
              <a:rPr lang="en-US" smtClean="0"/>
              <a:t>4</a:t>
            </a:fld>
            <a:endParaRPr lang="en-US"/>
          </a:p>
        </p:txBody>
      </p:sp>
    </p:spTree>
    <p:extLst>
      <p:ext uri="{BB962C8B-B14F-4D97-AF65-F5344CB8AC3E}">
        <p14:creationId xmlns:p14="http://schemas.microsoft.com/office/powerpoint/2010/main" val="3915777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are the 2 kudos, 1 flag, and 4 To-Dos for each Progress Survey period.</a:t>
            </a:r>
          </a:p>
          <a:p>
            <a:endParaRPr lang="en-US">
              <a:cs typeface="Calibri"/>
            </a:endParaRPr>
          </a:p>
          <a:p>
            <a:r>
              <a:rPr lang="en-US">
                <a:cs typeface="Calibri"/>
              </a:rPr>
              <a:t>A note that each of these items are available for Instructors to raise manually/individually.</a:t>
            </a:r>
          </a:p>
          <a:p>
            <a:endParaRPr lang="en-US">
              <a:cs typeface="Calibri"/>
            </a:endParaRPr>
          </a:p>
          <a:p>
            <a:r>
              <a:rPr lang="en-US">
                <a:cs typeface="Calibri"/>
              </a:rPr>
              <a:t>We, Starfish Tenant Admins, have seen raised Flags: In danger of earning less than a C already.</a:t>
            </a:r>
          </a:p>
        </p:txBody>
      </p:sp>
      <p:sp>
        <p:nvSpPr>
          <p:cNvPr id="4" name="Slide Number Placeholder 3"/>
          <p:cNvSpPr>
            <a:spLocks noGrp="1"/>
          </p:cNvSpPr>
          <p:nvPr>
            <p:ph type="sldNum" sz="quarter" idx="5"/>
          </p:nvPr>
        </p:nvSpPr>
        <p:spPr/>
        <p:txBody>
          <a:bodyPr/>
          <a:lstStyle/>
          <a:p>
            <a:fld id="{D1075794-1418-480D-A4F9-10727F41B71E}" type="slidenum">
              <a:rPr lang="en-US"/>
              <a:t>5</a:t>
            </a:fld>
            <a:endParaRPr lang="en-US"/>
          </a:p>
        </p:txBody>
      </p:sp>
    </p:spTree>
    <p:extLst>
      <p:ext uri="{BB962C8B-B14F-4D97-AF65-F5344CB8AC3E}">
        <p14:creationId xmlns:p14="http://schemas.microsoft.com/office/powerpoint/2010/main" val="704042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t>Starfish filters help you focus in on specific groups of students</a:t>
            </a:r>
          </a:p>
          <a:p>
            <a:pPr>
              <a:lnSpc>
                <a:spcPct val="90000"/>
              </a:lnSpc>
              <a:spcBef>
                <a:spcPts val="1000"/>
              </a:spcBef>
            </a:pPr>
            <a:endParaRPr lang="en-US"/>
          </a:p>
          <a:p>
            <a:pPr>
              <a:lnSpc>
                <a:spcPct val="90000"/>
              </a:lnSpc>
              <a:spcBef>
                <a:spcPts val="1000"/>
              </a:spcBef>
            </a:pPr>
            <a:r>
              <a:rPr lang="en-US" b="1"/>
              <a:t>Five Most Important Tips for Successful Filtering</a:t>
            </a:r>
            <a:endParaRPr lang="en-US"/>
          </a:p>
          <a:p>
            <a:pPr marL="342900" indent="-342900">
              <a:lnSpc>
                <a:spcPct val="90000"/>
              </a:lnSpc>
              <a:spcBef>
                <a:spcPts val="1000"/>
              </a:spcBef>
              <a:buAutoNum type="arabicPeriod"/>
            </a:pPr>
            <a:r>
              <a:rPr lang="en-US"/>
              <a:t>The Starfish filter is an AND filter, so will only show you students that meet ALL selected criteria</a:t>
            </a:r>
          </a:p>
          <a:p>
            <a:pPr marL="342900" indent="-342900">
              <a:lnSpc>
                <a:spcPct val="90000"/>
              </a:lnSpc>
              <a:spcBef>
                <a:spcPts val="1000"/>
              </a:spcBef>
              <a:buAutoNum type="arabicPeriod"/>
            </a:pPr>
            <a:r>
              <a:rPr lang="en-US" u="sng"/>
              <a:t>Never</a:t>
            </a:r>
            <a:r>
              <a:rPr lang="en-US"/>
              <a:t> select a Term when using filters</a:t>
            </a:r>
          </a:p>
          <a:p>
            <a:pPr marL="342900" indent="-342900">
              <a:lnSpc>
                <a:spcPct val="90000"/>
              </a:lnSpc>
              <a:spcBef>
                <a:spcPts val="1000"/>
              </a:spcBef>
              <a:buAutoNum type="arabicPeriod"/>
            </a:pPr>
            <a:r>
              <a:rPr lang="en-US"/>
              <a:t>Wild cards (the * symbol) can be used in string values</a:t>
            </a:r>
          </a:p>
          <a:p>
            <a:pPr marL="342900" indent="-342900">
              <a:lnSpc>
                <a:spcPct val="90000"/>
              </a:lnSpc>
              <a:spcBef>
                <a:spcPts val="1000"/>
              </a:spcBef>
              <a:buAutoNum type="arabicPeriod"/>
            </a:pPr>
            <a:r>
              <a:rPr lang="en-US"/>
              <a:t>Filters remain ON until you clear them, even after logging out of Starfish</a:t>
            </a:r>
          </a:p>
          <a:p>
            <a:pPr marL="342900" indent="-342900">
              <a:lnSpc>
                <a:spcPct val="90000"/>
              </a:lnSpc>
              <a:spcBef>
                <a:spcPts val="1000"/>
              </a:spcBef>
              <a:buAutoNum type="arabicPeriod"/>
            </a:pPr>
            <a:r>
              <a:rPr lang="en-US"/>
              <a:t>Be patient while the filter processes. Sometimes it takes a minute or two and clicking again only gives it more things to think about. If combining multiple search criteria, it’s best to stack them one at a time.</a:t>
            </a:r>
          </a:p>
        </p:txBody>
      </p:sp>
      <p:sp>
        <p:nvSpPr>
          <p:cNvPr id="4" name="Slide Number Placeholder 3"/>
          <p:cNvSpPr>
            <a:spLocks noGrp="1"/>
          </p:cNvSpPr>
          <p:nvPr>
            <p:ph type="sldNum" sz="quarter" idx="5"/>
          </p:nvPr>
        </p:nvSpPr>
        <p:spPr/>
        <p:txBody>
          <a:bodyPr/>
          <a:lstStyle/>
          <a:p>
            <a:fld id="{A0923E9C-3927-40D9-A7B0-B7AFB464B9B7}" type="slidenum">
              <a:rPr lang="en-US" smtClean="0"/>
              <a:t>6</a:t>
            </a:fld>
            <a:endParaRPr lang="en-US"/>
          </a:p>
        </p:txBody>
      </p:sp>
    </p:spTree>
    <p:extLst>
      <p:ext uri="{BB962C8B-B14F-4D97-AF65-F5344CB8AC3E}">
        <p14:creationId xmlns:p14="http://schemas.microsoft.com/office/powerpoint/2010/main" val="521367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These are the Filtering Tabs in Starfish, accessed from the Hamburger menu, then Students tab.</a:t>
            </a:r>
          </a:p>
          <a:p>
            <a:endParaRPr lang="en-US">
              <a:cs typeface="Calibri"/>
            </a:endParaRPr>
          </a:p>
          <a:p>
            <a:r>
              <a:rPr lang="en-US">
                <a:cs typeface="Calibri"/>
              </a:rPr>
              <a:t>The Tracking tab is most commonly used for Tracking Items associated with Progress Surveys but, there are a few insider tricks for filtering with the My Students tab.</a:t>
            </a:r>
          </a:p>
          <a:p>
            <a:endParaRPr lang="en-US">
              <a:cs typeface="Calibri"/>
            </a:endParaRPr>
          </a:p>
          <a:p>
            <a:r>
              <a:rPr lang="en-US" b="1">
                <a:cs typeface="Calibri"/>
              </a:rPr>
              <a:t>Click..</a:t>
            </a:r>
          </a:p>
          <a:p>
            <a:endParaRPr lang="en-US">
              <a:cs typeface="Calibri"/>
            </a:endParaRPr>
          </a:p>
          <a:p>
            <a:r>
              <a:rPr lang="en-US">
                <a:cs typeface="Calibri"/>
              </a:rPr>
              <a:t>The My Students tab and the Tracking tab have different filter functions, which we will discuss through the next few slides.</a:t>
            </a:r>
          </a:p>
        </p:txBody>
      </p:sp>
      <p:sp>
        <p:nvSpPr>
          <p:cNvPr id="4" name="Slide Number Placeholder 3"/>
          <p:cNvSpPr>
            <a:spLocks noGrp="1"/>
          </p:cNvSpPr>
          <p:nvPr>
            <p:ph type="sldNum" sz="quarter" idx="5"/>
          </p:nvPr>
        </p:nvSpPr>
        <p:spPr/>
        <p:txBody>
          <a:bodyPr/>
          <a:lstStyle/>
          <a:p>
            <a:fld id="{A0923E9C-3927-40D9-A7B0-B7AFB464B9B7}" type="slidenum">
              <a:rPr lang="en-US" smtClean="0"/>
              <a:t>7</a:t>
            </a:fld>
            <a:endParaRPr lang="en-US"/>
          </a:p>
        </p:txBody>
      </p:sp>
    </p:spTree>
    <p:extLst>
      <p:ext uri="{BB962C8B-B14F-4D97-AF65-F5344CB8AC3E}">
        <p14:creationId xmlns:p14="http://schemas.microsoft.com/office/powerpoint/2010/main" val="1070585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Each Progress Survey has one flag per course.</a:t>
            </a:r>
          </a:p>
          <a:p>
            <a:endParaRPr lang="en-US">
              <a:cs typeface="Calibri"/>
            </a:endParaRPr>
          </a:p>
          <a:p>
            <a:r>
              <a:rPr lang="en-US">
                <a:cs typeface="Calibri"/>
              </a:rPr>
              <a:t>Why?</a:t>
            </a:r>
          </a:p>
          <a:p>
            <a:pPr marL="628650" lvl="1" indent="-171450">
              <a:lnSpc>
                <a:spcPct val="90000"/>
              </a:lnSpc>
              <a:spcBef>
                <a:spcPts val="500"/>
              </a:spcBef>
              <a:buFont typeface="Arial"/>
              <a:buChar char="•"/>
            </a:pPr>
            <a:r>
              <a:rPr lang="en-US"/>
              <a:t>Advisers are quickly able to surmise by the number of flags, if a student has not engaged with multiple courses. </a:t>
            </a:r>
            <a:endParaRPr lang="en-US">
              <a:cs typeface="Calibri"/>
            </a:endParaRPr>
          </a:p>
          <a:p>
            <a:pPr marL="628650" lvl="1" indent="-171450">
              <a:lnSpc>
                <a:spcPct val="90000"/>
              </a:lnSpc>
              <a:spcBef>
                <a:spcPts val="500"/>
              </a:spcBef>
              <a:buFont typeface="Arial"/>
              <a:buChar char="•"/>
            </a:pPr>
            <a:r>
              <a:rPr lang="en-US"/>
              <a:t>Triage quickly which students need additional attention.</a:t>
            </a:r>
            <a:endParaRPr lang="en-US">
              <a:cs typeface="Calibri"/>
            </a:endParaRPr>
          </a:p>
          <a:p>
            <a:pPr indent="-171450">
              <a:lnSpc>
                <a:spcPct val="90000"/>
              </a:lnSpc>
              <a:spcBef>
                <a:spcPts val="500"/>
              </a:spcBef>
              <a:buFont typeface="Arial"/>
              <a:buChar char="•"/>
            </a:pPr>
            <a:endParaRPr lang="en-US">
              <a:cs typeface="Calibri"/>
            </a:endParaRPr>
          </a:p>
          <a:p>
            <a:pPr>
              <a:lnSpc>
                <a:spcPct val="90000"/>
              </a:lnSpc>
              <a:spcBef>
                <a:spcPts val="500"/>
              </a:spcBef>
            </a:pPr>
            <a:r>
              <a:rPr lang="en-US" b="1">
                <a:cs typeface="Calibri"/>
              </a:rPr>
              <a:t>Click</a:t>
            </a:r>
          </a:p>
          <a:p>
            <a:pPr>
              <a:lnSpc>
                <a:spcPct val="90000"/>
              </a:lnSpc>
              <a:spcBef>
                <a:spcPts val="500"/>
              </a:spcBef>
            </a:pPr>
            <a:endParaRPr lang="en-US">
              <a:cs typeface="Calibri"/>
            </a:endParaRPr>
          </a:p>
          <a:p>
            <a:pPr>
              <a:lnSpc>
                <a:spcPct val="90000"/>
              </a:lnSpc>
              <a:spcBef>
                <a:spcPts val="500"/>
              </a:spcBef>
            </a:pPr>
            <a:r>
              <a:rPr lang="en-US"/>
              <a:t>Use the Tracking tab and Add Filters to view students who have the Flag: Never attended or logged in to course.</a:t>
            </a:r>
          </a:p>
          <a:p>
            <a:pPr>
              <a:lnSpc>
                <a:spcPct val="90000"/>
              </a:lnSpc>
              <a:spcBef>
                <a:spcPts val="500"/>
              </a:spcBef>
            </a:pPr>
            <a:endParaRPr lang="en-US">
              <a:cs typeface="Calibri"/>
            </a:endParaRPr>
          </a:p>
          <a:p>
            <a:pPr>
              <a:lnSpc>
                <a:spcPct val="90000"/>
              </a:lnSpc>
              <a:spcBef>
                <a:spcPts val="500"/>
              </a:spcBef>
            </a:pPr>
            <a:r>
              <a:rPr lang="en-US">
                <a:cs typeface="Calibri"/>
              </a:rPr>
              <a:t>Best practice for advisers is taking action on these flags during the Progress Reporting period.</a:t>
            </a:r>
          </a:p>
        </p:txBody>
      </p:sp>
      <p:sp>
        <p:nvSpPr>
          <p:cNvPr id="4" name="Slide Number Placeholder 3"/>
          <p:cNvSpPr>
            <a:spLocks noGrp="1"/>
          </p:cNvSpPr>
          <p:nvPr>
            <p:ph type="sldNum" sz="quarter" idx="5"/>
          </p:nvPr>
        </p:nvSpPr>
        <p:spPr/>
        <p:txBody>
          <a:bodyPr/>
          <a:lstStyle/>
          <a:p>
            <a:fld id="{A0923E9C-3927-40D9-A7B0-B7AFB464B9B7}" type="slidenum">
              <a:rPr lang="en-US" smtClean="0"/>
              <a:t>8</a:t>
            </a:fld>
            <a:endParaRPr lang="en-US"/>
          </a:p>
        </p:txBody>
      </p:sp>
    </p:spTree>
    <p:extLst>
      <p:ext uri="{BB962C8B-B14F-4D97-AF65-F5344CB8AC3E}">
        <p14:creationId xmlns:p14="http://schemas.microsoft.com/office/powerpoint/2010/main" val="2887736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a:cs typeface="Calibri" panose="020F0502020204030204"/>
              </a:rPr>
              <a:t>A student with a single course flag is of concern, of course, but a student with multiple flags is of a higher concern. Best Practice for advisers is to triage these students </a:t>
            </a:r>
            <a:r>
              <a:rPr lang="en-US" i="1">
                <a:cs typeface="Calibri" panose="020F0502020204030204"/>
              </a:rPr>
              <a:t>first</a:t>
            </a:r>
            <a:r>
              <a:rPr lang="en-US">
                <a:cs typeface="Calibri" panose="020F0502020204030204"/>
              </a:rPr>
              <a:t> during the Progress Reporting period.</a:t>
            </a:r>
          </a:p>
          <a:p>
            <a:pPr>
              <a:lnSpc>
                <a:spcPct val="90000"/>
              </a:lnSpc>
              <a:spcBef>
                <a:spcPts val="1000"/>
              </a:spcBef>
            </a:pPr>
            <a:endParaRPr lang="en-US">
              <a:cs typeface="Calibri" panose="020F0502020204030204"/>
            </a:endParaRPr>
          </a:p>
          <a:p>
            <a:pPr>
              <a:lnSpc>
                <a:spcPct val="90000"/>
              </a:lnSpc>
              <a:spcBef>
                <a:spcPts val="1000"/>
              </a:spcBef>
            </a:pPr>
            <a:r>
              <a:rPr lang="en-US" b="1">
                <a:cs typeface="Calibri" panose="020F0502020204030204"/>
              </a:rPr>
              <a:t>Click.</a:t>
            </a:r>
          </a:p>
          <a:p>
            <a:pPr>
              <a:lnSpc>
                <a:spcPct val="90000"/>
              </a:lnSpc>
              <a:spcBef>
                <a:spcPts val="1000"/>
              </a:spcBef>
            </a:pPr>
            <a:endParaRPr lang="en-US"/>
          </a:p>
          <a:p>
            <a:pPr>
              <a:lnSpc>
                <a:spcPct val="90000"/>
              </a:lnSpc>
              <a:spcBef>
                <a:spcPts val="1000"/>
              </a:spcBef>
            </a:pPr>
            <a:r>
              <a:rPr lang="en-US"/>
              <a:t>Adviser can identify students with multiple flags...Using the </a:t>
            </a:r>
            <a:r>
              <a:rPr lang="en-US" b="1"/>
              <a:t>My Student</a:t>
            </a:r>
            <a:r>
              <a:rPr lang="en-US"/>
              <a:t> tab</a:t>
            </a:r>
            <a:endParaRPr lang="en-US" i="1">
              <a:cs typeface="Calibri" panose="020F0502020204030204"/>
            </a:endParaRPr>
          </a:p>
          <a:p>
            <a:pPr lvl="1">
              <a:lnSpc>
                <a:spcPct val="90000"/>
              </a:lnSpc>
              <a:spcBef>
                <a:spcPts val="500"/>
              </a:spcBef>
              <a:buFont typeface="Arial"/>
              <a:buChar char="•"/>
            </a:pPr>
            <a:r>
              <a:rPr lang="en-US"/>
              <a:t>Connection: Assigned Adviser</a:t>
            </a:r>
            <a:endParaRPr lang="en-US">
              <a:cs typeface="Calibri"/>
            </a:endParaRPr>
          </a:p>
          <a:p>
            <a:pPr lvl="1">
              <a:lnSpc>
                <a:spcPct val="90000"/>
              </a:lnSpc>
              <a:spcBef>
                <a:spcPts val="500"/>
              </a:spcBef>
              <a:buFont typeface="Arial"/>
              <a:buChar char="•"/>
            </a:pPr>
            <a:r>
              <a:rPr lang="en-US"/>
              <a:t>click Edit Filters</a:t>
            </a:r>
            <a:endParaRPr lang="en-US">
              <a:cs typeface="Calibri"/>
            </a:endParaRPr>
          </a:p>
          <a:p>
            <a:pPr lvl="2">
              <a:lnSpc>
                <a:spcPct val="90000"/>
              </a:lnSpc>
              <a:spcBef>
                <a:spcPts val="500"/>
              </a:spcBef>
              <a:buFont typeface="Arial"/>
              <a:buChar char="•"/>
            </a:pPr>
            <a:r>
              <a:rPr lang="en-US"/>
              <a:t>Students with Tracking Items: click check box</a:t>
            </a:r>
            <a:endParaRPr lang="en-US">
              <a:cs typeface="Calibri"/>
            </a:endParaRPr>
          </a:p>
          <a:p>
            <a:pPr lvl="2">
              <a:lnSpc>
                <a:spcPct val="90000"/>
              </a:lnSpc>
              <a:spcBef>
                <a:spcPts val="500"/>
              </a:spcBef>
              <a:buFont typeface="Arial"/>
              <a:buChar char="•"/>
            </a:pPr>
            <a:r>
              <a:rPr lang="en-US"/>
              <a:t>Count: enter number (E.g., 1,2,3...) </a:t>
            </a:r>
            <a:endParaRPr lang="en-US">
              <a:cs typeface="Calibri"/>
            </a:endParaRPr>
          </a:p>
          <a:p>
            <a:pPr lvl="2">
              <a:lnSpc>
                <a:spcPct val="90000"/>
              </a:lnSpc>
              <a:spcBef>
                <a:spcPts val="500"/>
              </a:spcBef>
              <a:buFont typeface="Arial"/>
              <a:buChar char="•"/>
            </a:pPr>
            <a:r>
              <a:rPr lang="en-US"/>
              <a:t>Status: select Active (includes Needs Review)</a:t>
            </a:r>
            <a:endParaRPr lang="en-US">
              <a:cs typeface="Calibri"/>
            </a:endParaRPr>
          </a:p>
          <a:p>
            <a:pPr lvl="2">
              <a:lnSpc>
                <a:spcPct val="90000"/>
              </a:lnSpc>
              <a:spcBef>
                <a:spcPts val="500"/>
              </a:spcBef>
              <a:buFont typeface="Arial"/>
              <a:buChar char="•"/>
            </a:pPr>
            <a:r>
              <a:rPr lang="en-US"/>
              <a:t>Tracking Type: select Flag</a:t>
            </a:r>
            <a:endParaRPr lang="en-US">
              <a:cs typeface="Calibri"/>
            </a:endParaRPr>
          </a:p>
          <a:p>
            <a:pPr lvl="2">
              <a:lnSpc>
                <a:spcPct val="90000"/>
              </a:lnSpc>
              <a:spcBef>
                <a:spcPts val="500"/>
              </a:spcBef>
              <a:buFont typeface="Arial"/>
              <a:buChar char="•"/>
            </a:pPr>
            <a:endParaRPr lang="en-US"/>
          </a:p>
          <a:p>
            <a:pPr marL="285750" indent="-285750">
              <a:lnSpc>
                <a:spcPct val="90000"/>
              </a:lnSpc>
              <a:spcBef>
                <a:spcPts val="1000"/>
              </a:spcBef>
              <a:buFont typeface="Arial"/>
              <a:buChar char="•"/>
            </a:pPr>
            <a:r>
              <a:rPr lang="en-US"/>
              <a:t>Advisers can also quickly filter for multiple flags in Elevate. Use the </a:t>
            </a:r>
            <a:r>
              <a:rPr lang="en-US" i="1"/>
              <a:t>Courses with Active Flags</a:t>
            </a:r>
            <a:r>
              <a:rPr lang="en-US"/>
              <a:t> column.</a:t>
            </a:r>
            <a:endParaRPr lang="en-US">
              <a:cs typeface="Calibri"/>
            </a:endParaRPr>
          </a:p>
          <a:p>
            <a:pPr>
              <a:lnSpc>
                <a:spcPct val="90000"/>
              </a:lnSpc>
              <a:spcBef>
                <a:spcPts val="1000"/>
              </a:spcBef>
            </a:pPr>
            <a:r>
              <a:rPr lang="en-US"/>
              <a:t>*Note: Upcoming presentation from Elevate in October...</a:t>
            </a:r>
            <a:endParaRPr lang="en-US">
              <a:cs typeface="Calibri"/>
            </a:endParaRPr>
          </a:p>
        </p:txBody>
      </p:sp>
      <p:sp>
        <p:nvSpPr>
          <p:cNvPr id="4" name="Slide Number Placeholder 3"/>
          <p:cNvSpPr>
            <a:spLocks noGrp="1"/>
          </p:cNvSpPr>
          <p:nvPr>
            <p:ph type="sldNum" sz="quarter" idx="5"/>
          </p:nvPr>
        </p:nvSpPr>
        <p:spPr/>
        <p:txBody>
          <a:bodyPr/>
          <a:lstStyle/>
          <a:p>
            <a:fld id="{D1075794-1418-480D-A4F9-10727F41B71E}" type="slidenum">
              <a:rPr lang="en-US"/>
              <a:t>9</a:t>
            </a:fld>
            <a:endParaRPr lang="en-US"/>
          </a:p>
        </p:txBody>
      </p:sp>
    </p:spTree>
    <p:extLst>
      <p:ext uri="{BB962C8B-B14F-4D97-AF65-F5344CB8AC3E}">
        <p14:creationId xmlns:p14="http://schemas.microsoft.com/office/powerpoint/2010/main" val="4145960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711C7-7A00-4469-B65F-67B5A53413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9280FD-10F8-4110-801B-F41B505DEE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58E477-2E7E-4833-9116-4B8C9C68F0A2}"/>
              </a:ext>
            </a:extLst>
          </p:cNvPr>
          <p:cNvSpPr>
            <a:spLocks noGrp="1"/>
          </p:cNvSpPr>
          <p:nvPr>
            <p:ph type="dt" sz="half" idx="10"/>
          </p:nvPr>
        </p:nvSpPr>
        <p:spPr/>
        <p:txBody>
          <a:bodyPr/>
          <a:lstStyle/>
          <a:p>
            <a:fld id="{7C0B70D8-CDA2-4E8E-BC9F-405DEEED01D6}" type="datetimeFigureOut">
              <a:rPr lang="en-US" smtClean="0"/>
              <a:t>9/7/2023</a:t>
            </a:fld>
            <a:endParaRPr lang="en-US"/>
          </a:p>
        </p:txBody>
      </p:sp>
      <p:sp>
        <p:nvSpPr>
          <p:cNvPr id="5" name="Footer Placeholder 4">
            <a:extLst>
              <a:ext uri="{FF2B5EF4-FFF2-40B4-BE49-F238E27FC236}">
                <a16:creationId xmlns:a16="http://schemas.microsoft.com/office/drawing/2014/main" id="{0009FBC6-63CC-4A87-9E84-89ADA9960D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3108B-2DDB-45DC-A2FF-C17603430E02}"/>
              </a:ext>
            </a:extLst>
          </p:cNvPr>
          <p:cNvSpPr>
            <a:spLocks noGrp="1"/>
          </p:cNvSpPr>
          <p:nvPr>
            <p:ph type="sldNum" sz="quarter" idx="12"/>
          </p:nvPr>
        </p:nvSpPr>
        <p:spPr/>
        <p:txBody>
          <a:bodyPr/>
          <a:lstStyle/>
          <a:p>
            <a:fld id="{21013DBA-167F-457D-B48C-B630D7357A11}" type="slidenum">
              <a:rPr lang="en-US" smtClean="0"/>
              <a:t>‹#›</a:t>
            </a:fld>
            <a:endParaRPr lang="en-US"/>
          </a:p>
        </p:txBody>
      </p:sp>
    </p:spTree>
    <p:extLst>
      <p:ext uri="{BB962C8B-B14F-4D97-AF65-F5344CB8AC3E}">
        <p14:creationId xmlns:p14="http://schemas.microsoft.com/office/powerpoint/2010/main" val="102342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C8C12-617D-43BB-8CE6-2204B86880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DEEF5F-D032-4087-B9D0-67142865E9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BE8D54-14D7-4176-9908-D26418EF6BC9}"/>
              </a:ext>
            </a:extLst>
          </p:cNvPr>
          <p:cNvSpPr>
            <a:spLocks noGrp="1"/>
          </p:cNvSpPr>
          <p:nvPr>
            <p:ph type="dt" sz="half" idx="10"/>
          </p:nvPr>
        </p:nvSpPr>
        <p:spPr/>
        <p:txBody>
          <a:bodyPr/>
          <a:lstStyle/>
          <a:p>
            <a:fld id="{7C0B70D8-CDA2-4E8E-BC9F-405DEEED01D6}" type="datetimeFigureOut">
              <a:rPr lang="en-US" smtClean="0"/>
              <a:t>9/7/2023</a:t>
            </a:fld>
            <a:endParaRPr lang="en-US"/>
          </a:p>
        </p:txBody>
      </p:sp>
      <p:sp>
        <p:nvSpPr>
          <p:cNvPr id="5" name="Footer Placeholder 4">
            <a:extLst>
              <a:ext uri="{FF2B5EF4-FFF2-40B4-BE49-F238E27FC236}">
                <a16:creationId xmlns:a16="http://schemas.microsoft.com/office/drawing/2014/main" id="{0141BF24-92FF-4BB7-A0B1-4B89AC0AEA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6E27A-6B54-4620-B64E-7ED6C183B24A}"/>
              </a:ext>
            </a:extLst>
          </p:cNvPr>
          <p:cNvSpPr>
            <a:spLocks noGrp="1"/>
          </p:cNvSpPr>
          <p:nvPr>
            <p:ph type="sldNum" sz="quarter" idx="12"/>
          </p:nvPr>
        </p:nvSpPr>
        <p:spPr/>
        <p:txBody>
          <a:bodyPr/>
          <a:lstStyle/>
          <a:p>
            <a:fld id="{21013DBA-167F-457D-B48C-B630D7357A11}" type="slidenum">
              <a:rPr lang="en-US" smtClean="0"/>
              <a:t>‹#›</a:t>
            </a:fld>
            <a:endParaRPr lang="en-US"/>
          </a:p>
        </p:txBody>
      </p:sp>
    </p:spTree>
    <p:extLst>
      <p:ext uri="{BB962C8B-B14F-4D97-AF65-F5344CB8AC3E}">
        <p14:creationId xmlns:p14="http://schemas.microsoft.com/office/powerpoint/2010/main" val="102103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596703-FD9D-42C4-90D1-212EB379F9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250B43-9401-410F-A22A-B21668333D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15533-B848-46A1-BADB-C6A415982408}"/>
              </a:ext>
            </a:extLst>
          </p:cNvPr>
          <p:cNvSpPr>
            <a:spLocks noGrp="1"/>
          </p:cNvSpPr>
          <p:nvPr>
            <p:ph type="dt" sz="half" idx="10"/>
          </p:nvPr>
        </p:nvSpPr>
        <p:spPr/>
        <p:txBody>
          <a:bodyPr/>
          <a:lstStyle/>
          <a:p>
            <a:fld id="{7C0B70D8-CDA2-4E8E-BC9F-405DEEED01D6}" type="datetimeFigureOut">
              <a:rPr lang="en-US" smtClean="0"/>
              <a:t>9/7/2023</a:t>
            </a:fld>
            <a:endParaRPr lang="en-US"/>
          </a:p>
        </p:txBody>
      </p:sp>
      <p:sp>
        <p:nvSpPr>
          <p:cNvPr id="5" name="Footer Placeholder 4">
            <a:extLst>
              <a:ext uri="{FF2B5EF4-FFF2-40B4-BE49-F238E27FC236}">
                <a16:creationId xmlns:a16="http://schemas.microsoft.com/office/drawing/2014/main" id="{2FFCAF38-9972-4129-87AA-ADCEBB5C8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07C1C7-C59E-4F50-933F-42DB9463C05D}"/>
              </a:ext>
            </a:extLst>
          </p:cNvPr>
          <p:cNvSpPr>
            <a:spLocks noGrp="1"/>
          </p:cNvSpPr>
          <p:nvPr>
            <p:ph type="sldNum" sz="quarter" idx="12"/>
          </p:nvPr>
        </p:nvSpPr>
        <p:spPr/>
        <p:txBody>
          <a:bodyPr/>
          <a:lstStyle/>
          <a:p>
            <a:fld id="{21013DBA-167F-457D-B48C-B630D7357A11}" type="slidenum">
              <a:rPr lang="en-US" smtClean="0"/>
              <a:t>‹#›</a:t>
            </a:fld>
            <a:endParaRPr lang="en-US"/>
          </a:p>
        </p:txBody>
      </p:sp>
    </p:spTree>
    <p:extLst>
      <p:ext uri="{BB962C8B-B14F-4D97-AF65-F5344CB8AC3E}">
        <p14:creationId xmlns:p14="http://schemas.microsoft.com/office/powerpoint/2010/main" val="2210148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1FA5A-D1FB-F503-9F44-F63DF37E1F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AE9432-119D-8427-0C6C-1A233C9CA0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887BB8-CF55-E70C-13DD-EA6E716605C3}"/>
              </a:ext>
            </a:extLst>
          </p:cNvPr>
          <p:cNvSpPr>
            <a:spLocks noGrp="1"/>
          </p:cNvSpPr>
          <p:nvPr>
            <p:ph type="dt" sz="half" idx="10"/>
          </p:nvPr>
        </p:nvSpPr>
        <p:spPr/>
        <p:txBody>
          <a:bodyPr/>
          <a:lstStyle/>
          <a:p>
            <a:fld id="{96D86130-6572-48EE-A57F-C45299BA2D87}" type="datetimeFigureOut">
              <a:rPr lang="en-US" smtClean="0"/>
              <a:t>9/7/2023</a:t>
            </a:fld>
            <a:endParaRPr lang="en-US"/>
          </a:p>
        </p:txBody>
      </p:sp>
      <p:sp>
        <p:nvSpPr>
          <p:cNvPr id="5" name="Footer Placeholder 4">
            <a:extLst>
              <a:ext uri="{FF2B5EF4-FFF2-40B4-BE49-F238E27FC236}">
                <a16:creationId xmlns:a16="http://schemas.microsoft.com/office/drawing/2014/main" id="{2A10324E-6FCF-6059-4C14-905F46E0D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A2C9F-278B-31C1-29EA-D70BDC536FF4}"/>
              </a:ext>
            </a:extLst>
          </p:cNvPr>
          <p:cNvSpPr>
            <a:spLocks noGrp="1"/>
          </p:cNvSpPr>
          <p:nvPr>
            <p:ph type="sldNum" sz="quarter" idx="12"/>
          </p:nvPr>
        </p:nvSpPr>
        <p:spPr/>
        <p:txBody>
          <a:bodyPr/>
          <a:lstStyle/>
          <a:p>
            <a:fld id="{43572F47-FC65-4836-A884-A26385619958}" type="slidenum">
              <a:rPr lang="en-US" smtClean="0"/>
              <a:t>‹#›</a:t>
            </a:fld>
            <a:endParaRPr lang="en-US"/>
          </a:p>
        </p:txBody>
      </p:sp>
    </p:spTree>
    <p:extLst>
      <p:ext uri="{BB962C8B-B14F-4D97-AF65-F5344CB8AC3E}">
        <p14:creationId xmlns:p14="http://schemas.microsoft.com/office/powerpoint/2010/main" val="2309556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493E9-5E38-3B71-C026-8984F00EE1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70B86A-D6CF-02AD-4CBA-6012521C70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D55BF1-5E4C-B0A6-322A-D84CC02605D7}"/>
              </a:ext>
            </a:extLst>
          </p:cNvPr>
          <p:cNvSpPr>
            <a:spLocks noGrp="1"/>
          </p:cNvSpPr>
          <p:nvPr>
            <p:ph type="dt" sz="half" idx="10"/>
          </p:nvPr>
        </p:nvSpPr>
        <p:spPr/>
        <p:txBody>
          <a:bodyPr/>
          <a:lstStyle/>
          <a:p>
            <a:fld id="{96D86130-6572-48EE-A57F-C45299BA2D87}" type="datetimeFigureOut">
              <a:rPr lang="en-US" smtClean="0"/>
              <a:t>9/7/2023</a:t>
            </a:fld>
            <a:endParaRPr lang="en-US"/>
          </a:p>
        </p:txBody>
      </p:sp>
      <p:sp>
        <p:nvSpPr>
          <p:cNvPr id="5" name="Footer Placeholder 4">
            <a:extLst>
              <a:ext uri="{FF2B5EF4-FFF2-40B4-BE49-F238E27FC236}">
                <a16:creationId xmlns:a16="http://schemas.microsoft.com/office/drawing/2014/main" id="{9C733184-5083-3F13-30A7-7EA8AF67F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3C8C9E-2EF0-AFAC-CCD6-3BB2D672C41F}"/>
              </a:ext>
            </a:extLst>
          </p:cNvPr>
          <p:cNvSpPr>
            <a:spLocks noGrp="1"/>
          </p:cNvSpPr>
          <p:nvPr>
            <p:ph type="sldNum" sz="quarter" idx="12"/>
          </p:nvPr>
        </p:nvSpPr>
        <p:spPr/>
        <p:txBody>
          <a:bodyPr/>
          <a:lstStyle/>
          <a:p>
            <a:fld id="{43572F47-FC65-4836-A884-A26385619958}" type="slidenum">
              <a:rPr lang="en-US" smtClean="0"/>
              <a:t>‹#›</a:t>
            </a:fld>
            <a:endParaRPr lang="en-US"/>
          </a:p>
        </p:txBody>
      </p:sp>
    </p:spTree>
    <p:extLst>
      <p:ext uri="{BB962C8B-B14F-4D97-AF65-F5344CB8AC3E}">
        <p14:creationId xmlns:p14="http://schemas.microsoft.com/office/powerpoint/2010/main" val="919073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1A354-81CF-CB3E-A5D5-97D7D17AE9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C6C118-4DDF-0A66-E2BE-7FA3DE49F4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52F790-674D-27C6-ED38-53491746B627}"/>
              </a:ext>
            </a:extLst>
          </p:cNvPr>
          <p:cNvSpPr>
            <a:spLocks noGrp="1"/>
          </p:cNvSpPr>
          <p:nvPr>
            <p:ph type="dt" sz="half" idx="10"/>
          </p:nvPr>
        </p:nvSpPr>
        <p:spPr/>
        <p:txBody>
          <a:bodyPr/>
          <a:lstStyle/>
          <a:p>
            <a:fld id="{96D86130-6572-48EE-A57F-C45299BA2D87}" type="datetimeFigureOut">
              <a:rPr lang="en-US" smtClean="0"/>
              <a:t>9/7/2023</a:t>
            </a:fld>
            <a:endParaRPr lang="en-US"/>
          </a:p>
        </p:txBody>
      </p:sp>
      <p:sp>
        <p:nvSpPr>
          <p:cNvPr id="5" name="Footer Placeholder 4">
            <a:extLst>
              <a:ext uri="{FF2B5EF4-FFF2-40B4-BE49-F238E27FC236}">
                <a16:creationId xmlns:a16="http://schemas.microsoft.com/office/drawing/2014/main" id="{73588C22-52EA-B3C5-18DD-D1A6E8137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523F4-5854-81D4-3470-E4B0DBCB9AED}"/>
              </a:ext>
            </a:extLst>
          </p:cNvPr>
          <p:cNvSpPr>
            <a:spLocks noGrp="1"/>
          </p:cNvSpPr>
          <p:nvPr>
            <p:ph type="sldNum" sz="quarter" idx="12"/>
          </p:nvPr>
        </p:nvSpPr>
        <p:spPr/>
        <p:txBody>
          <a:bodyPr/>
          <a:lstStyle/>
          <a:p>
            <a:fld id="{43572F47-FC65-4836-A884-A26385619958}" type="slidenum">
              <a:rPr lang="en-US" smtClean="0"/>
              <a:t>‹#›</a:t>
            </a:fld>
            <a:endParaRPr lang="en-US"/>
          </a:p>
        </p:txBody>
      </p:sp>
    </p:spTree>
    <p:extLst>
      <p:ext uri="{BB962C8B-B14F-4D97-AF65-F5344CB8AC3E}">
        <p14:creationId xmlns:p14="http://schemas.microsoft.com/office/powerpoint/2010/main" val="391701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8665-EAC0-E629-3E5A-3AC60270DF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727189-3D58-1455-6C2C-7A85897307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D7D20B-B8BD-15FD-4AC5-4159CDA5F1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AC03AE-9976-4923-7B17-FF212A687F5B}"/>
              </a:ext>
            </a:extLst>
          </p:cNvPr>
          <p:cNvSpPr>
            <a:spLocks noGrp="1"/>
          </p:cNvSpPr>
          <p:nvPr>
            <p:ph type="dt" sz="half" idx="10"/>
          </p:nvPr>
        </p:nvSpPr>
        <p:spPr/>
        <p:txBody>
          <a:bodyPr/>
          <a:lstStyle/>
          <a:p>
            <a:fld id="{96D86130-6572-48EE-A57F-C45299BA2D87}" type="datetimeFigureOut">
              <a:rPr lang="en-US" smtClean="0"/>
              <a:t>9/7/2023</a:t>
            </a:fld>
            <a:endParaRPr lang="en-US"/>
          </a:p>
        </p:txBody>
      </p:sp>
      <p:sp>
        <p:nvSpPr>
          <p:cNvPr id="6" name="Footer Placeholder 5">
            <a:extLst>
              <a:ext uri="{FF2B5EF4-FFF2-40B4-BE49-F238E27FC236}">
                <a16:creationId xmlns:a16="http://schemas.microsoft.com/office/drawing/2014/main" id="{ACEFF5E6-9F85-0ECC-7F3D-FF8FECDC4F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3D054B-677F-6535-43BE-09419376C71D}"/>
              </a:ext>
            </a:extLst>
          </p:cNvPr>
          <p:cNvSpPr>
            <a:spLocks noGrp="1"/>
          </p:cNvSpPr>
          <p:nvPr>
            <p:ph type="sldNum" sz="quarter" idx="12"/>
          </p:nvPr>
        </p:nvSpPr>
        <p:spPr/>
        <p:txBody>
          <a:bodyPr/>
          <a:lstStyle/>
          <a:p>
            <a:fld id="{43572F47-FC65-4836-A884-A26385619958}" type="slidenum">
              <a:rPr lang="en-US" smtClean="0"/>
              <a:t>‹#›</a:t>
            </a:fld>
            <a:endParaRPr lang="en-US"/>
          </a:p>
        </p:txBody>
      </p:sp>
    </p:spTree>
    <p:extLst>
      <p:ext uri="{BB962C8B-B14F-4D97-AF65-F5344CB8AC3E}">
        <p14:creationId xmlns:p14="http://schemas.microsoft.com/office/powerpoint/2010/main" val="365102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4534-85A2-5E56-892C-887D05B5DA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6D9364-EC43-B52C-A2A7-8E4F852E3A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F484D7-13A4-89DD-134F-F8FBD3155C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A39094-6AE7-4636-FF23-100A636817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816CB7-1926-8EA7-0ED1-34E639BB14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676761-5C92-4A7A-92C3-892D32F940E8}"/>
              </a:ext>
            </a:extLst>
          </p:cNvPr>
          <p:cNvSpPr>
            <a:spLocks noGrp="1"/>
          </p:cNvSpPr>
          <p:nvPr>
            <p:ph type="dt" sz="half" idx="10"/>
          </p:nvPr>
        </p:nvSpPr>
        <p:spPr/>
        <p:txBody>
          <a:bodyPr/>
          <a:lstStyle/>
          <a:p>
            <a:fld id="{96D86130-6572-48EE-A57F-C45299BA2D87}" type="datetimeFigureOut">
              <a:rPr lang="en-US" smtClean="0"/>
              <a:t>9/7/2023</a:t>
            </a:fld>
            <a:endParaRPr lang="en-US"/>
          </a:p>
        </p:txBody>
      </p:sp>
      <p:sp>
        <p:nvSpPr>
          <p:cNvPr id="8" name="Footer Placeholder 7">
            <a:extLst>
              <a:ext uri="{FF2B5EF4-FFF2-40B4-BE49-F238E27FC236}">
                <a16:creationId xmlns:a16="http://schemas.microsoft.com/office/drawing/2014/main" id="{3859AE56-544C-CC69-7207-E4955F5978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37ECC6-89D7-99A3-EFAA-F23FF208F1DA}"/>
              </a:ext>
            </a:extLst>
          </p:cNvPr>
          <p:cNvSpPr>
            <a:spLocks noGrp="1"/>
          </p:cNvSpPr>
          <p:nvPr>
            <p:ph type="sldNum" sz="quarter" idx="12"/>
          </p:nvPr>
        </p:nvSpPr>
        <p:spPr/>
        <p:txBody>
          <a:bodyPr/>
          <a:lstStyle/>
          <a:p>
            <a:fld id="{43572F47-FC65-4836-A884-A26385619958}" type="slidenum">
              <a:rPr lang="en-US" smtClean="0"/>
              <a:t>‹#›</a:t>
            </a:fld>
            <a:endParaRPr lang="en-US"/>
          </a:p>
        </p:txBody>
      </p:sp>
    </p:spTree>
    <p:extLst>
      <p:ext uri="{BB962C8B-B14F-4D97-AF65-F5344CB8AC3E}">
        <p14:creationId xmlns:p14="http://schemas.microsoft.com/office/powerpoint/2010/main" val="3199443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FD5FC-C25E-6637-3F0B-0CB9B0A54B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4D51F0-74A6-46F6-88E1-50CEDA2A740C}"/>
              </a:ext>
            </a:extLst>
          </p:cNvPr>
          <p:cNvSpPr>
            <a:spLocks noGrp="1"/>
          </p:cNvSpPr>
          <p:nvPr>
            <p:ph type="dt" sz="half" idx="10"/>
          </p:nvPr>
        </p:nvSpPr>
        <p:spPr/>
        <p:txBody>
          <a:bodyPr/>
          <a:lstStyle/>
          <a:p>
            <a:fld id="{96D86130-6572-48EE-A57F-C45299BA2D87}" type="datetimeFigureOut">
              <a:rPr lang="en-US" smtClean="0"/>
              <a:t>9/7/2023</a:t>
            </a:fld>
            <a:endParaRPr lang="en-US"/>
          </a:p>
        </p:txBody>
      </p:sp>
      <p:sp>
        <p:nvSpPr>
          <p:cNvPr id="4" name="Footer Placeholder 3">
            <a:extLst>
              <a:ext uri="{FF2B5EF4-FFF2-40B4-BE49-F238E27FC236}">
                <a16:creationId xmlns:a16="http://schemas.microsoft.com/office/drawing/2014/main" id="{C3D53859-AA84-B5C2-A5C7-F62D1AFF11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642872-A532-D8A0-F756-ADA9E9C96CAF}"/>
              </a:ext>
            </a:extLst>
          </p:cNvPr>
          <p:cNvSpPr>
            <a:spLocks noGrp="1"/>
          </p:cNvSpPr>
          <p:nvPr>
            <p:ph type="sldNum" sz="quarter" idx="12"/>
          </p:nvPr>
        </p:nvSpPr>
        <p:spPr/>
        <p:txBody>
          <a:bodyPr/>
          <a:lstStyle/>
          <a:p>
            <a:fld id="{43572F47-FC65-4836-A884-A26385619958}" type="slidenum">
              <a:rPr lang="en-US" smtClean="0"/>
              <a:t>‹#›</a:t>
            </a:fld>
            <a:endParaRPr lang="en-US"/>
          </a:p>
        </p:txBody>
      </p:sp>
    </p:spTree>
    <p:extLst>
      <p:ext uri="{BB962C8B-B14F-4D97-AF65-F5344CB8AC3E}">
        <p14:creationId xmlns:p14="http://schemas.microsoft.com/office/powerpoint/2010/main" val="752625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B59420-29EC-A0B6-51AD-5C86B32F2BC9}"/>
              </a:ext>
            </a:extLst>
          </p:cNvPr>
          <p:cNvSpPr>
            <a:spLocks noGrp="1"/>
          </p:cNvSpPr>
          <p:nvPr>
            <p:ph type="dt" sz="half" idx="10"/>
          </p:nvPr>
        </p:nvSpPr>
        <p:spPr/>
        <p:txBody>
          <a:bodyPr/>
          <a:lstStyle/>
          <a:p>
            <a:fld id="{96D86130-6572-48EE-A57F-C45299BA2D87}" type="datetimeFigureOut">
              <a:rPr lang="en-US" smtClean="0"/>
              <a:t>9/7/2023</a:t>
            </a:fld>
            <a:endParaRPr lang="en-US"/>
          </a:p>
        </p:txBody>
      </p:sp>
      <p:sp>
        <p:nvSpPr>
          <p:cNvPr id="3" name="Footer Placeholder 2">
            <a:extLst>
              <a:ext uri="{FF2B5EF4-FFF2-40B4-BE49-F238E27FC236}">
                <a16:creationId xmlns:a16="http://schemas.microsoft.com/office/drawing/2014/main" id="{E7BB3B67-EA48-074D-2ED1-00A85CCFA8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16738B-D77C-A43F-C796-2018420D6681}"/>
              </a:ext>
            </a:extLst>
          </p:cNvPr>
          <p:cNvSpPr>
            <a:spLocks noGrp="1"/>
          </p:cNvSpPr>
          <p:nvPr>
            <p:ph type="sldNum" sz="quarter" idx="12"/>
          </p:nvPr>
        </p:nvSpPr>
        <p:spPr/>
        <p:txBody>
          <a:bodyPr/>
          <a:lstStyle/>
          <a:p>
            <a:fld id="{43572F47-FC65-4836-A884-A26385619958}" type="slidenum">
              <a:rPr lang="en-US" smtClean="0"/>
              <a:t>‹#›</a:t>
            </a:fld>
            <a:endParaRPr lang="en-US"/>
          </a:p>
        </p:txBody>
      </p:sp>
    </p:spTree>
    <p:extLst>
      <p:ext uri="{BB962C8B-B14F-4D97-AF65-F5344CB8AC3E}">
        <p14:creationId xmlns:p14="http://schemas.microsoft.com/office/powerpoint/2010/main" val="4176478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8EF7A-E36C-3401-81A0-92D0246B8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450A5B-84DC-455E-D997-885DE1A03F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E95EC9-8E89-1640-E079-895DB74E1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E48CA4-0DE6-F34B-9ECE-B64EDCADC061}"/>
              </a:ext>
            </a:extLst>
          </p:cNvPr>
          <p:cNvSpPr>
            <a:spLocks noGrp="1"/>
          </p:cNvSpPr>
          <p:nvPr>
            <p:ph type="dt" sz="half" idx="10"/>
          </p:nvPr>
        </p:nvSpPr>
        <p:spPr/>
        <p:txBody>
          <a:bodyPr/>
          <a:lstStyle/>
          <a:p>
            <a:fld id="{96D86130-6572-48EE-A57F-C45299BA2D87}" type="datetimeFigureOut">
              <a:rPr lang="en-US" smtClean="0"/>
              <a:t>9/7/2023</a:t>
            </a:fld>
            <a:endParaRPr lang="en-US"/>
          </a:p>
        </p:txBody>
      </p:sp>
      <p:sp>
        <p:nvSpPr>
          <p:cNvPr id="6" name="Footer Placeholder 5">
            <a:extLst>
              <a:ext uri="{FF2B5EF4-FFF2-40B4-BE49-F238E27FC236}">
                <a16:creationId xmlns:a16="http://schemas.microsoft.com/office/drawing/2014/main" id="{97BD1696-72D5-62B7-4553-C0BB06BA9C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3C0B73-AD4F-6037-4A32-00C1BC24BFD7}"/>
              </a:ext>
            </a:extLst>
          </p:cNvPr>
          <p:cNvSpPr>
            <a:spLocks noGrp="1"/>
          </p:cNvSpPr>
          <p:nvPr>
            <p:ph type="sldNum" sz="quarter" idx="12"/>
          </p:nvPr>
        </p:nvSpPr>
        <p:spPr/>
        <p:txBody>
          <a:bodyPr/>
          <a:lstStyle/>
          <a:p>
            <a:fld id="{43572F47-FC65-4836-A884-A26385619958}" type="slidenum">
              <a:rPr lang="en-US" smtClean="0"/>
              <a:t>‹#›</a:t>
            </a:fld>
            <a:endParaRPr lang="en-US"/>
          </a:p>
        </p:txBody>
      </p:sp>
    </p:spTree>
    <p:extLst>
      <p:ext uri="{BB962C8B-B14F-4D97-AF65-F5344CB8AC3E}">
        <p14:creationId xmlns:p14="http://schemas.microsoft.com/office/powerpoint/2010/main" val="335246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06A0E-4142-4728-B045-0A1764D1EE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58D32A-D745-417E-9485-D4E418890E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79A7D-BE84-4A4F-AD03-2014FDB46DE8}"/>
              </a:ext>
            </a:extLst>
          </p:cNvPr>
          <p:cNvSpPr>
            <a:spLocks noGrp="1"/>
          </p:cNvSpPr>
          <p:nvPr>
            <p:ph type="dt" sz="half" idx="10"/>
          </p:nvPr>
        </p:nvSpPr>
        <p:spPr/>
        <p:txBody>
          <a:bodyPr/>
          <a:lstStyle/>
          <a:p>
            <a:fld id="{7C0B70D8-CDA2-4E8E-BC9F-405DEEED01D6}" type="datetimeFigureOut">
              <a:rPr lang="en-US" smtClean="0"/>
              <a:t>9/7/2023</a:t>
            </a:fld>
            <a:endParaRPr lang="en-US"/>
          </a:p>
        </p:txBody>
      </p:sp>
      <p:sp>
        <p:nvSpPr>
          <p:cNvPr id="5" name="Footer Placeholder 4">
            <a:extLst>
              <a:ext uri="{FF2B5EF4-FFF2-40B4-BE49-F238E27FC236}">
                <a16:creationId xmlns:a16="http://schemas.microsoft.com/office/drawing/2014/main" id="{698FE121-12DC-4CD8-B065-63A7C29616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98CE17-4C2D-454B-BCA9-7BD0A9003219}"/>
              </a:ext>
            </a:extLst>
          </p:cNvPr>
          <p:cNvSpPr>
            <a:spLocks noGrp="1"/>
          </p:cNvSpPr>
          <p:nvPr>
            <p:ph type="sldNum" sz="quarter" idx="12"/>
          </p:nvPr>
        </p:nvSpPr>
        <p:spPr/>
        <p:txBody>
          <a:bodyPr/>
          <a:lstStyle/>
          <a:p>
            <a:fld id="{21013DBA-167F-457D-B48C-B630D7357A11}" type="slidenum">
              <a:rPr lang="en-US" smtClean="0"/>
              <a:t>‹#›</a:t>
            </a:fld>
            <a:endParaRPr lang="en-US"/>
          </a:p>
        </p:txBody>
      </p:sp>
    </p:spTree>
    <p:extLst>
      <p:ext uri="{BB962C8B-B14F-4D97-AF65-F5344CB8AC3E}">
        <p14:creationId xmlns:p14="http://schemas.microsoft.com/office/powerpoint/2010/main" val="942925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5904C-8C07-6B71-BE91-92DDA504C3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2BDA38-3E19-0F51-AE5B-0B851F4B3A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06C623-05E9-A4C0-B1E1-3FEDD9A0B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DB9902-3F87-8B45-64E8-8DAADB6ECD70}"/>
              </a:ext>
            </a:extLst>
          </p:cNvPr>
          <p:cNvSpPr>
            <a:spLocks noGrp="1"/>
          </p:cNvSpPr>
          <p:nvPr>
            <p:ph type="dt" sz="half" idx="10"/>
          </p:nvPr>
        </p:nvSpPr>
        <p:spPr/>
        <p:txBody>
          <a:bodyPr/>
          <a:lstStyle/>
          <a:p>
            <a:fld id="{96D86130-6572-48EE-A57F-C45299BA2D87}" type="datetimeFigureOut">
              <a:rPr lang="en-US" smtClean="0"/>
              <a:t>9/7/2023</a:t>
            </a:fld>
            <a:endParaRPr lang="en-US"/>
          </a:p>
        </p:txBody>
      </p:sp>
      <p:sp>
        <p:nvSpPr>
          <p:cNvPr id="6" name="Footer Placeholder 5">
            <a:extLst>
              <a:ext uri="{FF2B5EF4-FFF2-40B4-BE49-F238E27FC236}">
                <a16:creationId xmlns:a16="http://schemas.microsoft.com/office/drawing/2014/main" id="{8432536D-1E02-BCB1-2C96-702AC6738C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6E186-5180-1D99-D51D-56E71F242929}"/>
              </a:ext>
            </a:extLst>
          </p:cNvPr>
          <p:cNvSpPr>
            <a:spLocks noGrp="1"/>
          </p:cNvSpPr>
          <p:nvPr>
            <p:ph type="sldNum" sz="quarter" idx="12"/>
          </p:nvPr>
        </p:nvSpPr>
        <p:spPr/>
        <p:txBody>
          <a:bodyPr/>
          <a:lstStyle/>
          <a:p>
            <a:fld id="{43572F47-FC65-4836-A884-A26385619958}" type="slidenum">
              <a:rPr lang="en-US" smtClean="0"/>
              <a:t>‹#›</a:t>
            </a:fld>
            <a:endParaRPr lang="en-US"/>
          </a:p>
        </p:txBody>
      </p:sp>
    </p:spTree>
    <p:extLst>
      <p:ext uri="{BB962C8B-B14F-4D97-AF65-F5344CB8AC3E}">
        <p14:creationId xmlns:p14="http://schemas.microsoft.com/office/powerpoint/2010/main" val="739341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257C-0EFC-53F7-5AE9-219867222B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90243E-CF5B-0010-510E-22EAACF093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621F3F-2928-4C88-114B-10B05F6DCFDF}"/>
              </a:ext>
            </a:extLst>
          </p:cNvPr>
          <p:cNvSpPr>
            <a:spLocks noGrp="1"/>
          </p:cNvSpPr>
          <p:nvPr>
            <p:ph type="dt" sz="half" idx="10"/>
          </p:nvPr>
        </p:nvSpPr>
        <p:spPr/>
        <p:txBody>
          <a:bodyPr/>
          <a:lstStyle/>
          <a:p>
            <a:fld id="{96D86130-6572-48EE-A57F-C45299BA2D87}" type="datetimeFigureOut">
              <a:rPr lang="en-US" smtClean="0"/>
              <a:t>9/7/2023</a:t>
            </a:fld>
            <a:endParaRPr lang="en-US"/>
          </a:p>
        </p:txBody>
      </p:sp>
      <p:sp>
        <p:nvSpPr>
          <p:cNvPr id="5" name="Footer Placeholder 4">
            <a:extLst>
              <a:ext uri="{FF2B5EF4-FFF2-40B4-BE49-F238E27FC236}">
                <a16:creationId xmlns:a16="http://schemas.microsoft.com/office/drawing/2014/main" id="{C2E0CA3F-9D95-FF55-0917-12C20FCF6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FD341D-A263-57F0-1D81-CCD6F200098B}"/>
              </a:ext>
            </a:extLst>
          </p:cNvPr>
          <p:cNvSpPr>
            <a:spLocks noGrp="1"/>
          </p:cNvSpPr>
          <p:nvPr>
            <p:ph type="sldNum" sz="quarter" idx="12"/>
          </p:nvPr>
        </p:nvSpPr>
        <p:spPr/>
        <p:txBody>
          <a:bodyPr/>
          <a:lstStyle/>
          <a:p>
            <a:fld id="{43572F47-FC65-4836-A884-A26385619958}" type="slidenum">
              <a:rPr lang="en-US" smtClean="0"/>
              <a:t>‹#›</a:t>
            </a:fld>
            <a:endParaRPr lang="en-US"/>
          </a:p>
        </p:txBody>
      </p:sp>
    </p:spTree>
    <p:extLst>
      <p:ext uri="{BB962C8B-B14F-4D97-AF65-F5344CB8AC3E}">
        <p14:creationId xmlns:p14="http://schemas.microsoft.com/office/powerpoint/2010/main" val="2460376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A6A43B-CBBE-01DA-2864-38561E0C07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0B6F2F-C9C9-819A-3423-B238C6164A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6BE86F-A76A-4458-32C5-D9E4437E3722}"/>
              </a:ext>
            </a:extLst>
          </p:cNvPr>
          <p:cNvSpPr>
            <a:spLocks noGrp="1"/>
          </p:cNvSpPr>
          <p:nvPr>
            <p:ph type="dt" sz="half" idx="10"/>
          </p:nvPr>
        </p:nvSpPr>
        <p:spPr/>
        <p:txBody>
          <a:bodyPr/>
          <a:lstStyle/>
          <a:p>
            <a:fld id="{96D86130-6572-48EE-A57F-C45299BA2D87}" type="datetimeFigureOut">
              <a:rPr lang="en-US" smtClean="0"/>
              <a:t>9/7/2023</a:t>
            </a:fld>
            <a:endParaRPr lang="en-US"/>
          </a:p>
        </p:txBody>
      </p:sp>
      <p:sp>
        <p:nvSpPr>
          <p:cNvPr id="5" name="Footer Placeholder 4">
            <a:extLst>
              <a:ext uri="{FF2B5EF4-FFF2-40B4-BE49-F238E27FC236}">
                <a16:creationId xmlns:a16="http://schemas.microsoft.com/office/drawing/2014/main" id="{1BB016DB-2B6A-AD94-B53F-39CE1F09FD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BA16A-BDCF-9738-6E4C-539A194C6BE0}"/>
              </a:ext>
            </a:extLst>
          </p:cNvPr>
          <p:cNvSpPr>
            <a:spLocks noGrp="1"/>
          </p:cNvSpPr>
          <p:nvPr>
            <p:ph type="sldNum" sz="quarter" idx="12"/>
          </p:nvPr>
        </p:nvSpPr>
        <p:spPr/>
        <p:txBody>
          <a:bodyPr/>
          <a:lstStyle/>
          <a:p>
            <a:fld id="{43572F47-FC65-4836-A884-A26385619958}" type="slidenum">
              <a:rPr lang="en-US" smtClean="0"/>
              <a:t>‹#›</a:t>
            </a:fld>
            <a:endParaRPr lang="en-US"/>
          </a:p>
        </p:txBody>
      </p:sp>
    </p:spTree>
    <p:extLst>
      <p:ext uri="{BB962C8B-B14F-4D97-AF65-F5344CB8AC3E}">
        <p14:creationId xmlns:p14="http://schemas.microsoft.com/office/powerpoint/2010/main" val="3823708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C96A1-5F95-4AF2-BDE0-EB8F7E8C01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8FC8A6-5E30-4541-8946-BA87906770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10A5F3-ABF5-415F-B7C1-426217199B63}"/>
              </a:ext>
            </a:extLst>
          </p:cNvPr>
          <p:cNvSpPr>
            <a:spLocks noGrp="1"/>
          </p:cNvSpPr>
          <p:nvPr>
            <p:ph type="dt" sz="half" idx="10"/>
          </p:nvPr>
        </p:nvSpPr>
        <p:spPr/>
        <p:txBody>
          <a:bodyPr/>
          <a:lstStyle/>
          <a:p>
            <a:fld id="{7C0B70D8-CDA2-4E8E-BC9F-405DEEED01D6}" type="datetimeFigureOut">
              <a:rPr lang="en-US" smtClean="0"/>
              <a:t>9/7/2023</a:t>
            </a:fld>
            <a:endParaRPr lang="en-US"/>
          </a:p>
        </p:txBody>
      </p:sp>
      <p:sp>
        <p:nvSpPr>
          <p:cNvPr id="5" name="Footer Placeholder 4">
            <a:extLst>
              <a:ext uri="{FF2B5EF4-FFF2-40B4-BE49-F238E27FC236}">
                <a16:creationId xmlns:a16="http://schemas.microsoft.com/office/drawing/2014/main" id="{D0ACC8F1-7957-4018-BE28-97C50D448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841ECD-DA7E-4066-8F69-48F267635156}"/>
              </a:ext>
            </a:extLst>
          </p:cNvPr>
          <p:cNvSpPr>
            <a:spLocks noGrp="1"/>
          </p:cNvSpPr>
          <p:nvPr>
            <p:ph type="sldNum" sz="quarter" idx="12"/>
          </p:nvPr>
        </p:nvSpPr>
        <p:spPr/>
        <p:txBody>
          <a:bodyPr/>
          <a:lstStyle/>
          <a:p>
            <a:fld id="{21013DBA-167F-457D-B48C-B630D7357A11}" type="slidenum">
              <a:rPr lang="en-US" smtClean="0"/>
              <a:t>‹#›</a:t>
            </a:fld>
            <a:endParaRPr lang="en-US"/>
          </a:p>
        </p:txBody>
      </p:sp>
    </p:spTree>
    <p:extLst>
      <p:ext uri="{BB962C8B-B14F-4D97-AF65-F5344CB8AC3E}">
        <p14:creationId xmlns:p14="http://schemas.microsoft.com/office/powerpoint/2010/main" val="2580201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42B54-6EF8-4F91-91DA-74F832C70C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4CA6DA-9D67-4E0F-8716-D5A223C5C9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3F6F72-9A94-4C08-8A5F-FE410A2391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81E602-5805-4A7F-8A08-02B796B1EA10}"/>
              </a:ext>
            </a:extLst>
          </p:cNvPr>
          <p:cNvSpPr>
            <a:spLocks noGrp="1"/>
          </p:cNvSpPr>
          <p:nvPr>
            <p:ph type="dt" sz="half" idx="10"/>
          </p:nvPr>
        </p:nvSpPr>
        <p:spPr/>
        <p:txBody>
          <a:bodyPr/>
          <a:lstStyle/>
          <a:p>
            <a:fld id="{7C0B70D8-CDA2-4E8E-BC9F-405DEEED01D6}" type="datetimeFigureOut">
              <a:rPr lang="en-US" smtClean="0"/>
              <a:t>9/7/2023</a:t>
            </a:fld>
            <a:endParaRPr lang="en-US"/>
          </a:p>
        </p:txBody>
      </p:sp>
      <p:sp>
        <p:nvSpPr>
          <p:cNvPr id="6" name="Footer Placeholder 5">
            <a:extLst>
              <a:ext uri="{FF2B5EF4-FFF2-40B4-BE49-F238E27FC236}">
                <a16:creationId xmlns:a16="http://schemas.microsoft.com/office/drawing/2014/main" id="{500395E1-7BA1-400D-9BA3-F6BF2DFCA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D1BB1-39FF-46DB-A458-0A5CE132647B}"/>
              </a:ext>
            </a:extLst>
          </p:cNvPr>
          <p:cNvSpPr>
            <a:spLocks noGrp="1"/>
          </p:cNvSpPr>
          <p:nvPr>
            <p:ph type="sldNum" sz="quarter" idx="12"/>
          </p:nvPr>
        </p:nvSpPr>
        <p:spPr/>
        <p:txBody>
          <a:bodyPr/>
          <a:lstStyle/>
          <a:p>
            <a:fld id="{21013DBA-167F-457D-B48C-B630D7357A11}" type="slidenum">
              <a:rPr lang="en-US" smtClean="0"/>
              <a:t>‹#›</a:t>
            </a:fld>
            <a:endParaRPr lang="en-US"/>
          </a:p>
        </p:txBody>
      </p:sp>
    </p:spTree>
    <p:extLst>
      <p:ext uri="{BB962C8B-B14F-4D97-AF65-F5344CB8AC3E}">
        <p14:creationId xmlns:p14="http://schemas.microsoft.com/office/powerpoint/2010/main" val="1021011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B505E-C470-4251-A2CB-3189A82B37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08E864-6F89-4602-A3DD-3333A3B46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671D35-2288-433E-965D-ADCC9B22ED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A48B44-3822-4E99-8334-DF5E9E3CF0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202086-2C24-4A8F-B4DE-4867C2C57E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50834-3FCC-4F18-A7B3-1742C0A82717}"/>
              </a:ext>
            </a:extLst>
          </p:cNvPr>
          <p:cNvSpPr>
            <a:spLocks noGrp="1"/>
          </p:cNvSpPr>
          <p:nvPr>
            <p:ph type="dt" sz="half" idx="10"/>
          </p:nvPr>
        </p:nvSpPr>
        <p:spPr/>
        <p:txBody>
          <a:bodyPr/>
          <a:lstStyle/>
          <a:p>
            <a:fld id="{7C0B70D8-CDA2-4E8E-BC9F-405DEEED01D6}" type="datetimeFigureOut">
              <a:rPr lang="en-US" smtClean="0"/>
              <a:t>9/7/2023</a:t>
            </a:fld>
            <a:endParaRPr lang="en-US"/>
          </a:p>
        </p:txBody>
      </p:sp>
      <p:sp>
        <p:nvSpPr>
          <p:cNvPr id="8" name="Footer Placeholder 7">
            <a:extLst>
              <a:ext uri="{FF2B5EF4-FFF2-40B4-BE49-F238E27FC236}">
                <a16:creationId xmlns:a16="http://schemas.microsoft.com/office/drawing/2014/main" id="{EF166C25-7AD0-4BCE-84CD-F2EAC0B1C3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29A957-019A-4C5B-A6A9-EF28ABBCE6D2}"/>
              </a:ext>
            </a:extLst>
          </p:cNvPr>
          <p:cNvSpPr>
            <a:spLocks noGrp="1"/>
          </p:cNvSpPr>
          <p:nvPr>
            <p:ph type="sldNum" sz="quarter" idx="12"/>
          </p:nvPr>
        </p:nvSpPr>
        <p:spPr/>
        <p:txBody>
          <a:bodyPr/>
          <a:lstStyle/>
          <a:p>
            <a:fld id="{21013DBA-167F-457D-B48C-B630D7357A11}" type="slidenum">
              <a:rPr lang="en-US" smtClean="0"/>
              <a:t>‹#›</a:t>
            </a:fld>
            <a:endParaRPr lang="en-US"/>
          </a:p>
        </p:txBody>
      </p:sp>
    </p:spTree>
    <p:extLst>
      <p:ext uri="{BB962C8B-B14F-4D97-AF65-F5344CB8AC3E}">
        <p14:creationId xmlns:p14="http://schemas.microsoft.com/office/powerpoint/2010/main" val="342575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28798-46B4-4994-8F1A-748F5974D1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9C0289-9AE2-49B3-9872-A7CD24DAB6D5}"/>
              </a:ext>
            </a:extLst>
          </p:cNvPr>
          <p:cNvSpPr>
            <a:spLocks noGrp="1"/>
          </p:cNvSpPr>
          <p:nvPr>
            <p:ph type="dt" sz="half" idx="10"/>
          </p:nvPr>
        </p:nvSpPr>
        <p:spPr/>
        <p:txBody>
          <a:bodyPr/>
          <a:lstStyle/>
          <a:p>
            <a:fld id="{7C0B70D8-CDA2-4E8E-BC9F-405DEEED01D6}" type="datetimeFigureOut">
              <a:rPr lang="en-US" smtClean="0"/>
              <a:t>9/7/2023</a:t>
            </a:fld>
            <a:endParaRPr lang="en-US"/>
          </a:p>
        </p:txBody>
      </p:sp>
      <p:sp>
        <p:nvSpPr>
          <p:cNvPr id="4" name="Footer Placeholder 3">
            <a:extLst>
              <a:ext uri="{FF2B5EF4-FFF2-40B4-BE49-F238E27FC236}">
                <a16:creationId xmlns:a16="http://schemas.microsoft.com/office/drawing/2014/main" id="{84936E64-53F7-4BC2-836A-20EC4E1FC4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DEFBC3-1516-4332-9D57-3FFCC7811789}"/>
              </a:ext>
            </a:extLst>
          </p:cNvPr>
          <p:cNvSpPr>
            <a:spLocks noGrp="1"/>
          </p:cNvSpPr>
          <p:nvPr>
            <p:ph type="sldNum" sz="quarter" idx="12"/>
          </p:nvPr>
        </p:nvSpPr>
        <p:spPr/>
        <p:txBody>
          <a:bodyPr/>
          <a:lstStyle/>
          <a:p>
            <a:fld id="{21013DBA-167F-457D-B48C-B630D7357A11}" type="slidenum">
              <a:rPr lang="en-US" smtClean="0"/>
              <a:t>‹#›</a:t>
            </a:fld>
            <a:endParaRPr lang="en-US"/>
          </a:p>
        </p:txBody>
      </p:sp>
    </p:spTree>
    <p:extLst>
      <p:ext uri="{BB962C8B-B14F-4D97-AF65-F5344CB8AC3E}">
        <p14:creationId xmlns:p14="http://schemas.microsoft.com/office/powerpoint/2010/main" val="282717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6F656B-F5E5-472B-AC2C-27FA3912FD18}"/>
              </a:ext>
            </a:extLst>
          </p:cNvPr>
          <p:cNvSpPr>
            <a:spLocks noGrp="1"/>
          </p:cNvSpPr>
          <p:nvPr>
            <p:ph type="dt" sz="half" idx="10"/>
          </p:nvPr>
        </p:nvSpPr>
        <p:spPr/>
        <p:txBody>
          <a:bodyPr/>
          <a:lstStyle/>
          <a:p>
            <a:fld id="{7C0B70D8-CDA2-4E8E-BC9F-405DEEED01D6}" type="datetimeFigureOut">
              <a:rPr lang="en-US" smtClean="0"/>
              <a:t>9/7/2023</a:t>
            </a:fld>
            <a:endParaRPr lang="en-US"/>
          </a:p>
        </p:txBody>
      </p:sp>
      <p:sp>
        <p:nvSpPr>
          <p:cNvPr id="3" name="Footer Placeholder 2">
            <a:extLst>
              <a:ext uri="{FF2B5EF4-FFF2-40B4-BE49-F238E27FC236}">
                <a16:creationId xmlns:a16="http://schemas.microsoft.com/office/drawing/2014/main" id="{859C8380-A953-4B4E-8033-68C6610D9D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72E854-D554-4812-927F-607DC9897219}"/>
              </a:ext>
            </a:extLst>
          </p:cNvPr>
          <p:cNvSpPr>
            <a:spLocks noGrp="1"/>
          </p:cNvSpPr>
          <p:nvPr>
            <p:ph type="sldNum" sz="quarter" idx="12"/>
          </p:nvPr>
        </p:nvSpPr>
        <p:spPr/>
        <p:txBody>
          <a:bodyPr/>
          <a:lstStyle/>
          <a:p>
            <a:fld id="{21013DBA-167F-457D-B48C-B630D7357A11}" type="slidenum">
              <a:rPr lang="en-US" smtClean="0"/>
              <a:t>‹#›</a:t>
            </a:fld>
            <a:endParaRPr lang="en-US"/>
          </a:p>
        </p:txBody>
      </p:sp>
    </p:spTree>
    <p:extLst>
      <p:ext uri="{BB962C8B-B14F-4D97-AF65-F5344CB8AC3E}">
        <p14:creationId xmlns:p14="http://schemas.microsoft.com/office/powerpoint/2010/main" val="835422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1235A-7506-4094-B645-20766E0440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7E2386-126F-44DB-B9B1-4A63717391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2B9284-4259-460B-B819-6F448967C0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D239AB-98DB-497F-B8F0-1D4F70057AEE}"/>
              </a:ext>
            </a:extLst>
          </p:cNvPr>
          <p:cNvSpPr>
            <a:spLocks noGrp="1"/>
          </p:cNvSpPr>
          <p:nvPr>
            <p:ph type="dt" sz="half" idx="10"/>
          </p:nvPr>
        </p:nvSpPr>
        <p:spPr/>
        <p:txBody>
          <a:bodyPr/>
          <a:lstStyle/>
          <a:p>
            <a:fld id="{7C0B70D8-CDA2-4E8E-BC9F-405DEEED01D6}" type="datetimeFigureOut">
              <a:rPr lang="en-US" smtClean="0"/>
              <a:t>9/7/2023</a:t>
            </a:fld>
            <a:endParaRPr lang="en-US"/>
          </a:p>
        </p:txBody>
      </p:sp>
      <p:sp>
        <p:nvSpPr>
          <p:cNvPr id="6" name="Footer Placeholder 5">
            <a:extLst>
              <a:ext uri="{FF2B5EF4-FFF2-40B4-BE49-F238E27FC236}">
                <a16:creationId xmlns:a16="http://schemas.microsoft.com/office/drawing/2014/main" id="{D09BF461-BD17-4AD0-A42E-5412644E31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F452A6-BC09-4BB0-8D19-9CC8E362AA27}"/>
              </a:ext>
            </a:extLst>
          </p:cNvPr>
          <p:cNvSpPr>
            <a:spLocks noGrp="1"/>
          </p:cNvSpPr>
          <p:nvPr>
            <p:ph type="sldNum" sz="quarter" idx="12"/>
          </p:nvPr>
        </p:nvSpPr>
        <p:spPr/>
        <p:txBody>
          <a:bodyPr/>
          <a:lstStyle/>
          <a:p>
            <a:fld id="{21013DBA-167F-457D-B48C-B630D7357A11}" type="slidenum">
              <a:rPr lang="en-US" smtClean="0"/>
              <a:t>‹#›</a:t>
            </a:fld>
            <a:endParaRPr lang="en-US"/>
          </a:p>
        </p:txBody>
      </p:sp>
    </p:spTree>
    <p:extLst>
      <p:ext uri="{BB962C8B-B14F-4D97-AF65-F5344CB8AC3E}">
        <p14:creationId xmlns:p14="http://schemas.microsoft.com/office/powerpoint/2010/main" val="416057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EBDE-2FE9-4A4C-BDDA-1446F4E6B8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8B98DC-6BAF-4096-AEA9-118BFE6702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1B584D-DBAA-40A9-9196-C463290F7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64AE5F-3553-4197-AD0B-935C6AFA097B}"/>
              </a:ext>
            </a:extLst>
          </p:cNvPr>
          <p:cNvSpPr>
            <a:spLocks noGrp="1"/>
          </p:cNvSpPr>
          <p:nvPr>
            <p:ph type="dt" sz="half" idx="10"/>
          </p:nvPr>
        </p:nvSpPr>
        <p:spPr/>
        <p:txBody>
          <a:bodyPr/>
          <a:lstStyle/>
          <a:p>
            <a:fld id="{7C0B70D8-CDA2-4E8E-BC9F-405DEEED01D6}" type="datetimeFigureOut">
              <a:rPr lang="en-US" smtClean="0"/>
              <a:t>9/7/2023</a:t>
            </a:fld>
            <a:endParaRPr lang="en-US"/>
          </a:p>
        </p:txBody>
      </p:sp>
      <p:sp>
        <p:nvSpPr>
          <p:cNvPr id="6" name="Footer Placeholder 5">
            <a:extLst>
              <a:ext uri="{FF2B5EF4-FFF2-40B4-BE49-F238E27FC236}">
                <a16:creationId xmlns:a16="http://schemas.microsoft.com/office/drawing/2014/main" id="{B3405F36-23F5-4329-9E0E-3E4898368A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F494DF-CE27-40EF-B738-29D6C3112C20}"/>
              </a:ext>
            </a:extLst>
          </p:cNvPr>
          <p:cNvSpPr>
            <a:spLocks noGrp="1"/>
          </p:cNvSpPr>
          <p:nvPr>
            <p:ph type="sldNum" sz="quarter" idx="12"/>
          </p:nvPr>
        </p:nvSpPr>
        <p:spPr/>
        <p:txBody>
          <a:bodyPr/>
          <a:lstStyle/>
          <a:p>
            <a:fld id="{21013DBA-167F-457D-B48C-B630D7357A11}" type="slidenum">
              <a:rPr lang="en-US" smtClean="0"/>
              <a:t>‹#›</a:t>
            </a:fld>
            <a:endParaRPr lang="en-US"/>
          </a:p>
        </p:txBody>
      </p:sp>
    </p:spTree>
    <p:extLst>
      <p:ext uri="{BB962C8B-B14F-4D97-AF65-F5344CB8AC3E}">
        <p14:creationId xmlns:p14="http://schemas.microsoft.com/office/powerpoint/2010/main" val="149502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A59DAB-ED50-4C35-9C2E-6CF36E7746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86BFDA-890A-4044-A441-237922DA84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28A70-0116-4FD4-A9FA-8FFB77E094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B70D8-CDA2-4E8E-BC9F-405DEEED01D6}" type="datetimeFigureOut">
              <a:rPr lang="en-US" smtClean="0"/>
              <a:t>9/7/2023</a:t>
            </a:fld>
            <a:endParaRPr lang="en-US"/>
          </a:p>
        </p:txBody>
      </p:sp>
      <p:sp>
        <p:nvSpPr>
          <p:cNvPr id="5" name="Footer Placeholder 4">
            <a:extLst>
              <a:ext uri="{FF2B5EF4-FFF2-40B4-BE49-F238E27FC236}">
                <a16:creationId xmlns:a16="http://schemas.microsoft.com/office/drawing/2014/main" id="{B2848056-B7C8-4A37-9EB4-7DCC0C355A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C55A0C-CEE3-466C-A122-FA83D58599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13DBA-167F-457D-B48C-B630D7357A11}" type="slidenum">
              <a:rPr lang="en-US" smtClean="0"/>
              <a:t>‹#›</a:t>
            </a:fld>
            <a:endParaRPr lang="en-US"/>
          </a:p>
        </p:txBody>
      </p:sp>
    </p:spTree>
    <p:extLst>
      <p:ext uri="{BB962C8B-B14F-4D97-AF65-F5344CB8AC3E}">
        <p14:creationId xmlns:p14="http://schemas.microsoft.com/office/powerpoint/2010/main" val="35580500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F8FE25-BF4C-6604-C7EB-77484A2F89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ED5AF0-D449-5057-6C60-38F3FF2AA3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6CD750-4948-6B9C-FD20-8CE84B1241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86130-6572-48EE-A57F-C45299BA2D87}" type="datetimeFigureOut">
              <a:rPr lang="en-US" smtClean="0"/>
              <a:t>9/7/2023</a:t>
            </a:fld>
            <a:endParaRPr lang="en-US"/>
          </a:p>
        </p:txBody>
      </p:sp>
      <p:sp>
        <p:nvSpPr>
          <p:cNvPr id="5" name="Footer Placeholder 4">
            <a:extLst>
              <a:ext uri="{FF2B5EF4-FFF2-40B4-BE49-F238E27FC236}">
                <a16:creationId xmlns:a16="http://schemas.microsoft.com/office/drawing/2014/main" id="{59447BA6-4C83-317F-3680-5982436918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7CB0D0-39FF-BBBF-40BB-0A7B99BBA6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72F47-FC65-4836-A884-A26385619958}" type="slidenum">
              <a:rPr lang="en-US" smtClean="0"/>
              <a:t>‹#›</a:t>
            </a:fld>
            <a:endParaRPr lang="en-US"/>
          </a:p>
        </p:txBody>
      </p:sp>
    </p:spTree>
    <p:extLst>
      <p:ext uri="{BB962C8B-B14F-4D97-AF65-F5344CB8AC3E}">
        <p14:creationId xmlns:p14="http://schemas.microsoft.com/office/powerpoint/2010/main" val="4070231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starfish@psu.edu" TargetMode="External"/><Relationship Id="rId5" Type="http://schemas.openxmlformats.org/officeDocument/2006/relationships/hyperlink" Target="https://starfish.psu.ed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sv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tarfish.psu.edu/resources/faq/"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pennstate.service-now.com/sp?id=kb_home" TargetMode="External"/><Relationship Id="rId4" Type="http://schemas.openxmlformats.org/officeDocument/2006/relationships/hyperlink" Target="https://sites.psu.edu/starfishinfo/resources/faq/#progress-reporti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psu.zoom.us/j/92754407641" TargetMode="External"/><Relationship Id="rId4" Type="http://schemas.openxmlformats.org/officeDocument/2006/relationships/image" Target="../media/image54.svg"/></Relationships>
</file>

<file path=ppt/slides/_rels/slide2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5.png"/><Relationship Id="rId7"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starfish@psu.edu" TargetMode="External"/><Relationship Id="rId5" Type="http://schemas.openxmlformats.org/officeDocument/2006/relationships/hyperlink" Target="https://starfish.psu.edu/" TargetMode="External"/><Relationship Id="rId4" Type="http://schemas.openxmlformats.org/officeDocument/2006/relationships/image" Target="../media/image56.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E0D43-FD38-40E9-92FE-1AD202CFC467}"/>
              </a:ext>
            </a:extLst>
          </p:cNvPr>
          <p:cNvSpPr>
            <a:spLocks noGrp="1"/>
          </p:cNvSpPr>
          <p:nvPr>
            <p:ph type="ctrTitle"/>
          </p:nvPr>
        </p:nvSpPr>
        <p:spPr>
          <a:xfrm>
            <a:off x="1413831" y="2910029"/>
            <a:ext cx="9704716" cy="2387600"/>
          </a:xfrm>
        </p:spPr>
        <p:txBody>
          <a:bodyPr anchor="ctr">
            <a:normAutofit fontScale="90000"/>
          </a:bodyPr>
          <a:lstStyle/>
          <a:p>
            <a:pPr algn="l"/>
            <a:r>
              <a:rPr lang="en-US" sz="5400"/>
              <a:t>Noon Seminar:</a:t>
            </a:r>
            <a:br>
              <a:rPr lang="en-US" sz="5400"/>
            </a:br>
            <a:r>
              <a:rPr lang="en-US" sz="5400"/>
              <a:t>Progress Reporting Follow-up</a:t>
            </a:r>
            <a:br>
              <a:rPr lang="en-US" sz="5400"/>
            </a:br>
            <a:br>
              <a:rPr lang="en-US" sz="5400"/>
            </a:br>
            <a:r>
              <a:rPr lang="en-US" sz="2700">
                <a:cs typeface="Arial"/>
              </a:rPr>
              <a:t>Dr. Heather Atkinson, Academic Adviser</a:t>
            </a:r>
            <a:br>
              <a:rPr lang="en-US" sz="2700">
                <a:cs typeface="Arial"/>
              </a:rPr>
            </a:br>
            <a:r>
              <a:rPr lang="en-US" sz="2700">
                <a:cs typeface="Arial"/>
              </a:rPr>
              <a:t>Melissa McBrayer, Lead Academic Adviser</a:t>
            </a:r>
            <a:br>
              <a:rPr lang="en-US" sz="2700">
                <a:cs typeface="Arial"/>
              </a:rPr>
            </a:br>
            <a:r>
              <a:rPr lang="en-US" sz="2700">
                <a:cs typeface="Arial"/>
              </a:rPr>
              <a:t>Shawna Culp, Academic Adviser</a:t>
            </a:r>
          </a:p>
        </p:txBody>
      </p:sp>
      <p:pic>
        <p:nvPicPr>
          <p:cNvPr id="4" name="Picture 3">
            <a:extLst>
              <a:ext uri="{FF2B5EF4-FFF2-40B4-BE49-F238E27FC236}">
                <a16:creationId xmlns:a16="http://schemas.microsoft.com/office/drawing/2014/main" id="{DE6FFA70-A57C-491C-BCC0-4EBBF38E8F40}"/>
              </a:ext>
            </a:extLst>
          </p:cNvPr>
          <p:cNvPicPr/>
          <p:nvPr/>
        </p:nvPicPr>
        <p:blipFill>
          <a:blip r:embed="rId3"/>
          <a:stretch>
            <a:fillRect/>
          </a:stretch>
        </p:blipFill>
        <p:spPr>
          <a:xfrm>
            <a:off x="704850" y="734378"/>
            <a:ext cx="2410460" cy="1064260"/>
          </a:xfrm>
          <a:prstGeom prst="rect">
            <a:avLst/>
          </a:prstGeom>
        </p:spPr>
      </p:pic>
      <p:grpSp>
        <p:nvGrpSpPr>
          <p:cNvPr id="47" name="Group 46">
            <a:extLst>
              <a:ext uri="{FF2B5EF4-FFF2-40B4-BE49-F238E27FC236}">
                <a16:creationId xmlns:a16="http://schemas.microsoft.com/office/drawing/2014/main" id="{579C9997-21C7-43D2-B7B4-E7DEC0A7A5C8}"/>
              </a:ext>
            </a:extLst>
          </p:cNvPr>
          <p:cNvGrpSpPr/>
          <p:nvPr/>
        </p:nvGrpSpPr>
        <p:grpSpPr>
          <a:xfrm>
            <a:off x="0" y="-2346"/>
            <a:ext cx="12192000" cy="1674881"/>
            <a:chOff x="0" y="-2346"/>
            <a:chExt cx="12192000" cy="1674881"/>
          </a:xfrm>
        </p:grpSpPr>
        <p:sp>
          <p:nvSpPr>
            <p:cNvPr id="5" name="Freeform: Shape 4">
              <a:extLst>
                <a:ext uri="{FF2B5EF4-FFF2-40B4-BE49-F238E27FC236}">
                  <a16:creationId xmlns:a16="http://schemas.microsoft.com/office/drawing/2014/main" id="{846E99D9-2468-439F-BF39-BCA4E3FD48BC}"/>
                </a:ext>
              </a:extLst>
            </p:cNvPr>
            <p:cNvSpPr/>
            <p:nvPr/>
          </p:nvSpPr>
          <p:spPr>
            <a:xfrm>
              <a:off x="0" y="655505"/>
              <a:ext cx="5666636" cy="1017030"/>
            </a:xfrm>
            <a:custGeom>
              <a:avLst/>
              <a:gdLst>
                <a:gd name="connsiteX0" fmla="*/ 12452 w 3519690"/>
                <a:gd name="connsiteY0" fmla="*/ 890686 h 896496"/>
                <a:gd name="connsiteX1" fmla="*/ 12452 w 3519690"/>
                <a:gd name="connsiteY1" fmla="*/ 12451 h 896496"/>
                <a:gd name="connsiteX2" fmla="*/ 3030752 w 3519690"/>
                <a:gd name="connsiteY2" fmla="*/ 12451 h 896496"/>
                <a:gd name="connsiteX3" fmla="*/ 3515540 w 3519690"/>
                <a:gd name="connsiteY3" fmla="*/ 890686 h 896496"/>
                <a:gd name="connsiteX0" fmla="*/ 0 w 3503088"/>
                <a:gd name="connsiteY0" fmla="*/ 878235 h 878235"/>
                <a:gd name="connsiteX1" fmla="*/ 0 w 3503088"/>
                <a:gd name="connsiteY1" fmla="*/ 0 h 878235"/>
                <a:gd name="connsiteX2" fmla="*/ 3165185 w 3503088"/>
                <a:gd name="connsiteY2" fmla="*/ 10044 h 878235"/>
                <a:gd name="connsiteX3" fmla="*/ 3503088 w 3503088"/>
                <a:gd name="connsiteY3" fmla="*/ 878235 h 878235"/>
                <a:gd name="connsiteX4" fmla="*/ 0 w 3503088"/>
                <a:gd name="connsiteY4" fmla="*/ 878235 h 878235"/>
                <a:gd name="connsiteX0" fmla="*/ 0 w 3503088"/>
                <a:gd name="connsiteY0" fmla="*/ 878235 h 878235"/>
                <a:gd name="connsiteX1" fmla="*/ 0 w 3503088"/>
                <a:gd name="connsiteY1" fmla="*/ 0 h 878235"/>
                <a:gd name="connsiteX2" fmla="*/ 3165185 w 3503088"/>
                <a:gd name="connsiteY2" fmla="*/ 10044 h 878235"/>
                <a:gd name="connsiteX3" fmla="*/ 3503088 w 3503088"/>
                <a:gd name="connsiteY3" fmla="*/ 878235 h 878235"/>
                <a:gd name="connsiteX4" fmla="*/ 0 w 3503088"/>
                <a:gd name="connsiteY4" fmla="*/ 878235 h 878235"/>
                <a:gd name="connsiteX0" fmla="*/ 0 w 3503088"/>
                <a:gd name="connsiteY0" fmla="*/ 878235 h 878235"/>
                <a:gd name="connsiteX1" fmla="*/ 0 w 3503088"/>
                <a:gd name="connsiteY1" fmla="*/ 0 h 878235"/>
                <a:gd name="connsiteX2" fmla="*/ 3109057 w 3503088"/>
                <a:gd name="connsiteY2" fmla="*/ 10044 h 878235"/>
                <a:gd name="connsiteX3" fmla="*/ 3503088 w 3503088"/>
                <a:gd name="connsiteY3" fmla="*/ 878235 h 878235"/>
                <a:gd name="connsiteX4" fmla="*/ 0 w 3503088"/>
                <a:gd name="connsiteY4" fmla="*/ 878235 h 878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088" h="878235">
                  <a:moveTo>
                    <a:pt x="0" y="878235"/>
                  </a:moveTo>
                  <a:lnTo>
                    <a:pt x="0" y="0"/>
                  </a:lnTo>
                  <a:lnTo>
                    <a:pt x="3109057" y="10044"/>
                  </a:lnTo>
                  <a:lnTo>
                    <a:pt x="3503088" y="878235"/>
                  </a:lnTo>
                  <a:lnTo>
                    <a:pt x="0" y="878235"/>
                  </a:lnTo>
                  <a:close/>
                </a:path>
              </a:pathLst>
            </a:custGeom>
            <a:solidFill>
              <a:srgbClr val="262C3A"/>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9" name="Group 8">
              <a:extLst>
                <a:ext uri="{FF2B5EF4-FFF2-40B4-BE49-F238E27FC236}">
                  <a16:creationId xmlns:a16="http://schemas.microsoft.com/office/drawing/2014/main" id="{B2D8A7C0-8718-4781-B930-2CEF0881E3EC}"/>
                </a:ext>
              </a:extLst>
            </p:cNvPr>
            <p:cNvGrpSpPr/>
            <p:nvPr/>
          </p:nvGrpSpPr>
          <p:grpSpPr>
            <a:xfrm>
              <a:off x="4934146" y="-2346"/>
              <a:ext cx="2165059" cy="1669540"/>
              <a:chOff x="2948940" y="218758"/>
              <a:chExt cx="1878330" cy="1448435"/>
            </a:xfrm>
          </p:grpSpPr>
          <p:sp>
            <p:nvSpPr>
              <p:cNvPr id="7" name="Freeform: Shape 6">
                <a:extLst>
                  <a:ext uri="{FF2B5EF4-FFF2-40B4-BE49-F238E27FC236}">
                    <a16:creationId xmlns:a16="http://schemas.microsoft.com/office/drawing/2014/main" id="{B43A81D9-A2E5-4CC9-BE94-10DE88EF003F}"/>
                  </a:ext>
                </a:extLst>
              </p:cNvPr>
              <p:cNvSpPr/>
              <p:nvPr/>
            </p:nvSpPr>
            <p:spPr>
              <a:xfrm>
                <a:off x="2948940" y="218758"/>
                <a:ext cx="1251585" cy="1448435"/>
              </a:xfrm>
              <a:custGeom>
                <a:avLst/>
                <a:gdLst>
                  <a:gd name="connsiteX0" fmla="*/ 0 w 1217675"/>
                  <a:gd name="connsiteY0" fmla="*/ 0 h 1542668"/>
                  <a:gd name="connsiteX1" fmla="*/ 330287 w 1217675"/>
                  <a:gd name="connsiteY1" fmla="*/ 0 h 1542668"/>
                  <a:gd name="connsiteX2" fmla="*/ 1217675 w 1217675"/>
                  <a:gd name="connsiteY2" fmla="*/ 1542668 h 1542668"/>
                  <a:gd name="connsiteX3" fmla="*/ 888533 w 1217675"/>
                  <a:gd name="connsiteY3" fmla="*/ 1542668 h 1542668"/>
                  <a:gd name="connsiteX4" fmla="*/ 0 w 1217675"/>
                  <a:gd name="connsiteY4" fmla="*/ 0 h 1542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675" h="1542668">
                    <a:moveTo>
                      <a:pt x="0" y="0"/>
                    </a:moveTo>
                    <a:lnTo>
                      <a:pt x="330287" y="0"/>
                    </a:lnTo>
                    <a:lnTo>
                      <a:pt x="1217675" y="1542668"/>
                    </a:lnTo>
                    <a:lnTo>
                      <a:pt x="888533" y="1542668"/>
                    </a:lnTo>
                    <a:lnTo>
                      <a:pt x="0" y="0"/>
                    </a:lnTo>
                    <a:close/>
                  </a:path>
                </a:pathLst>
              </a:custGeom>
              <a:solidFill>
                <a:schemeClr val="accent2"/>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reeform: Shape 7">
                <a:extLst>
                  <a:ext uri="{FF2B5EF4-FFF2-40B4-BE49-F238E27FC236}">
                    <a16:creationId xmlns:a16="http://schemas.microsoft.com/office/drawing/2014/main" id="{9FB54C46-A951-4BF4-BCC9-88E266C78D32}"/>
                  </a:ext>
                </a:extLst>
              </p:cNvPr>
              <p:cNvSpPr/>
              <p:nvPr/>
            </p:nvSpPr>
            <p:spPr>
              <a:xfrm>
                <a:off x="3568065" y="218758"/>
                <a:ext cx="1259205" cy="1448435"/>
              </a:xfrm>
              <a:custGeom>
                <a:avLst/>
                <a:gdLst>
                  <a:gd name="connsiteX0" fmla="*/ 0 w 1225138"/>
                  <a:gd name="connsiteY0" fmla="*/ 0 h 1542664"/>
                  <a:gd name="connsiteX1" fmla="*/ 330265 w 1225138"/>
                  <a:gd name="connsiteY1" fmla="*/ 0 h 1542664"/>
                  <a:gd name="connsiteX2" fmla="*/ 1225138 w 1225138"/>
                  <a:gd name="connsiteY2" fmla="*/ 1542664 h 1542664"/>
                  <a:gd name="connsiteX3" fmla="*/ 895208 w 1225138"/>
                  <a:gd name="connsiteY3" fmla="*/ 1542664 h 1542664"/>
                  <a:gd name="connsiteX4" fmla="*/ 0 w 1225138"/>
                  <a:gd name="connsiteY4" fmla="*/ 0 h 1542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138" h="1542664">
                    <a:moveTo>
                      <a:pt x="0" y="0"/>
                    </a:moveTo>
                    <a:lnTo>
                      <a:pt x="330265" y="0"/>
                    </a:lnTo>
                    <a:lnTo>
                      <a:pt x="1225138" y="1542664"/>
                    </a:lnTo>
                    <a:lnTo>
                      <a:pt x="895208" y="1542664"/>
                    </a:lnTo>
                    <a:lnTo>
                      <a:pt x="0" y="0"/>
                    </a:lnTo>
                    <a:close/>
                  </a:path>
                </a:pathLst>
              </a:custGeom>
              <a:solidFill>
                <a:schemeClr val="accent2"/>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0" name="Picture 9">
              <a:extLst>
                <a:ext uri="{FF2B5EF4-FFF2-40B4-BE49-F238E27FC236}">
                  <a16:creationId xmlns:a16="http://schemas.microsoft.com/office/drawing/2014/main" id="{746BC294-0E01-47B6-9C2C-7F025947919C}"/>
                </a:ext>
              </a:extLst>
            </p:cNvPr>
            <p:cNvPicPr/>
            <p:nvPr/>
          </p:nvPicPr>
          <p:blipFill>
            <a:blip r:embed="rId4" cstate="print">
              <a:extLst>
                <a:ext uri="{28A0092B-C50C-407E-A947-70E740481C1C}">
                  <a14:useLocalDpi xmlns:a14="http://schemas.microsoft.com/office/drawing/2010/main" val="0"/>
                </a:ext>
              </a:extLst>
            </a:blip>
            <a:srcRect/>
            <a:stretch/>
          </p:blipFill>
          <p:spPr>
            <a:xfrm>
              <a:off x="1046657" y="848242"/>
              <a:ext cx="2840833" cy="631555"/>
            </a:xfrm>
            <a:prstGeom prst="rect">
              <a:avLst/>
            </a:prstGeom>
          </p:spPr>
        </p:pic>
        <p:sp>
          <p:nvSpPr>
            <p:cNvPr id="28" name="Freeform: Shape 27">
              <a:extLst>
                <a:ext uri="{FF2B5EF4-FFF2-40B4-BE49-F238E27FC236}">
                  <a16:creationId xmlns:a16="http://schemas.microsoft.com/office/drawing/2014/main" id="{FBBE2672-8D25-4BB7-A7B6-43780C121B83}"/>
                </a:ext>
              </a:extLst>
            </p:cNvPr>
            <p:cNvSpPr/>
            <p:nvPr/>
          </p:nvSpPr>
          <p:spPr>
            <a:xfrm flipH="1" flipV="1">
              <a:off x="6525364" y="289952"/>
              <a:ext cx="5666636" cy="1017030"/>
            </a:xfrm>
            <a:custGeom>
              <a:avLst/>
              <a:gdLst>
                <a:gd name="connsiteX0" fmla="*/ 12452 w 3519690"/>
                <a:gd name="connsiteY0" fmla="*/ 890686 h 896496"/>
                <a:gd name="connsiteX1" fmla="*/ 12452 w 3519690"/>
                <a:gd name="connsiteY1" fmla="*/ 12451 h 896496"/>
                <a:gd name="connsiteX2" fmla="*/ 3030752 w 3519690"/>
                <a:gd name="connsiteY2" fmla="*/ 12451 h 896496"/>
                <a:gd name="connsiteX3" fmla="*/ 3515540 w 3519690"/>
                <a:gd name="connsiteY3" fmla="*/ 890686 h 896496"/>
                <a:gd name="connsiteX0" fmla="*/ 0 w 3503088"/>
                <a:gd name="connsiteY0" fmla="*/ 878235 h 878235"/>
                <a:gd name="connsiteX1" fmla="*/ 0 w 3503088"/>
                <a:gd name="connsiteY1" fmla="*/ 0 h 878235"/>
                <a:gd name="connsiteX2" fmla="*/ 3165185 w 3503088"/>
                <a:gd name="connsiteY2" fmla="*/ 10044 h 878235"/>
                <a:gd name="connsiteX3" fmla="*/ 3503088 w 3503088"/>
                <a:gd name="connsiteY3" fmla="*/ 878235 h 878235"/>
                <a:gd name="connsiteX4" fmla="*/ 0 w 3503088"/>
                <a:gd name="connsiteY4" fmla="*/ 878235 h 878235"/>
                <a:gd name="connsiteX0" fmla="*/ 0 w 3503088"/>
                <a:gd name="connsiteY0" fmla="*/ 878235 h 878235"/>
                <a:gd name="connsiteX1" fmla="*/ 0 w 3503088"/>
                <a:gd name="connsiteY1" fmla="*/ 0 h 878235"/>
                <a:gd name="connsiteX2" fmla="*/ 3165185 w 3503088"/>
                <a:gd name="connsiteY2" fmla="*/ 10044 h 878235"/>
                <a:gd name="connsiteX3" fmla="*/ 3503088 w 3503088"/>
                <a:gd name="connsiteY3" fmla="*/ 878235 h 878235"/>
                <a:gd name="connsiteX4" fmla="*/ 0 w 3503088"/>
                <a:gd name="connsiteY4" fmla="*/ 878235 h 878235"/>
                <a:gd name="connsiteX0" fmla="*/ 0 w 3503088"/>
                <a:gd name="connsiteY0" fmla="*/ 878235 h 878235"/>
                <a:gd name="connsiteX1" fmla="*/ 0 w 3503088"/>
                <a:gd name="connsiteY1" fmla="*/ 0 h 878235"/>
                <a:gd name="connsiteX2" fmla="*/ 3109057 w 3503088"/>
                <a:gd name="connsiteY2" fmla="*/ 10044 h 878235"/>
                <a:gd name="connsiteX3" fmla="*/ 3503088 w 3503088"/>
                <a:gd name="connsiteY3" fmla="*/ 878235 h 878235"/>
                <a:gd name="connsiteX4" fmla="*/ 0 w 3503088"/>
                <a:gd name="connsiteY4" fmla="*/ 878235 h 878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3088" h="878235">
                  <a:moveTo>
                    <a:pt x="0" y="878235"/>
                  </a:moveTo>
                  <a:lnTo>
                    <a:pt x="0" y="0"/>
                  </a:lnTo>
                  <a:lnTo>
                    <a:pt x="3109057" y="10044"/>
                  </a:lnTo>
                  <a:lnTo>
                    <a:pt x="3503088" y="878235"/>
                  </a:lnTo>
                  <a:lnTo>
                    <a:pt x="0" y="878235"/>
                  </a:lnTo>
                  <a:close/>
                </a:path>
              </a:pathLst>
            </a:custGeom>
            <a:solidFill>
              <a:srgbClr val="262C3A"/>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 name="TextBox 2">
            <a:extLst>
              <a:ext uri="{FF2B5EF4-FFF2-40B4-BE49-F238E27FC236}">
                <a16:creationId xmlns:a16="http://schemas.microsoft.com/office/drawing/2014/main" id="{3D81300F-D13D-48CB-86B8-166F4A1C5718}"/>
              </a:ext>
            </a:extLst>
          </p:cNvPr>
          <p:cNvSpPr txBox="1"/>
          <p:nvPr/>
        </p:nvSpPr>
        <p:spPr>
          <a:xfrm>
            <a:off x="127462" y="6400800"/>
            <a:ext cx="3565236" cy="292388"/>
          </a:xfrm>
          <a:prstGeom prst="rect">
            <a:avLst/>
          </a:prstGeom>
          <a:noFill/>
        </p:spPr>
        <p:txBody>
          <a:bodyPr wrap="square" lIns="91440" tIns="45720" rIns="91440" bIns="45720" rtlCol="0" anchor="t">
            <a:spAutoFit/>
          </a:bodyPr>
          <a:lstStyle/>
          <a:p>
            <a:r>
              <a:rPr lang="en-US" sz="1300"/>
              <a:t>Updated: 2023.09.7</a:t>
            </a:r>
          </a:p>
        </p:txBody>
      </p:sp>
      <p:sp>
        <p:nvSpPr>
          <p:cNvPr id="20" name="Subtitle 5">
            <a:extLst>
              <a:ext uri="{FF2B5EF4-FFF2-40B4-BE49-F238E27FC236}">
                <a16:creationId xmlns:a16="http://schemas.microsoft.com/office/drawing/2014/main" id="{49D1A7AC-14B4-4B50-8A91-0C8012A450A2}"/>
              </a:ext>
            </a:extLst>
          </p:cNvPr>
          <p:cNvSpPr txBox="1">
            <a:spLocks/>
          </p:cNvSpPr>
          <p:nvPr/>
        </p:nvSpPr>
        <p:spPr>
          <a:xfrm>
            <a:off x="7247781" y="536880"/>
            <a:ext cx="5186077" cy="54377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00">
                <a:solidFill>
                  <a:schemeClr val="bg1"/>
                </a:solidFill>
              </a:rPr>
              <a:t>Website: </a:t>
            </a:r>
            <a:r>
              <a:rPr lang="en-US" sz="1300">
                <a:solidFill>
                  <a:schemeClr val="bg1"/>
                </a:solidFill>
                <a:hlinkClick r:id="rId5"/>
              </a:rPr>
              <a:t>https://starfish.psu.edu</a:t>
            </a:r>
            <a:endParaRPr lang="en-US" sz="1300">
              <a:solidFill>
                <a:schemeClr val="bg1"/>
              </a:solidFill>
            </a:endParaRPr>
          </a:p>
          <a:p>
            <a:pPr algn="l"/>
            <a:r>
              <a:rPr lang="en-US" sz="1300">
                <a:solidFill>
                  <a:schemeClr val="bg1"/>
                </a:solidFill>
              </a:rPr>
              <a:t>Email: </a:t>
            </a:r>
            <a:r>
              <a:rPr lang="en-US" sz="1300">
                <a:solidFill>
                  <a:schemeClr val="bg1"/>
                </a:solidFill>
                <a:hlinkClick r:id="rId6"/>
              </a:rPr>
              <a:t>starfish@psu.edu</a:t>
            </a:r>
            <a:r>
              <a:rPr lang="en-US" sz="1300">
                <a:solidFill>
                  <a:schemeClr val="bg1"/>
                </a:solidFill>
              </a:rPr>
              <a:t> </a:t>
            </a:r>
          </a:p>
        </p:txBody>
      </p:sp>
    </p:spTree>
    <p:extLst>
      <p:ext uri="{BB962C8B-B14F-4D97-AF65-F5344CB8AC3E}">
        <p14:creationId xmlns:p14="http://schemas.microsoft.com/office/powerpoint/2010/main" val="373896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AD89A7-9BE5-EBD2-D7DE-22885B6F1018}"/>
              </a:ext>
            </a:extLst>
          </p:cNvPr>
          <p:cNvPicPr>
            <a:picLocks noChangeAspect="1"/>
          </p:cNvPicPr>
          <p:nvPr/>
        </p:nvPicPr>
        <p:blipFill>
          <a:blip r:embed="rId3"/>
          <a:stretch>
            <a:fillRect/>
          </a:stretch>
        </p:blipFill>
        <p:spPr>
          <a:xfrm>
            <a:off x="5380071" y="1034106"/>
            <a:ext cx="6361905" cy="5142857"/>
          </a:xfrm>
          <a:prstGeom prst="rect">
            <a:avLst/>
          </a:prstGeom>
        </p:spPr>
      </p:pic>
      <p:sp>
        <p:nvSpPr>
          <p:cNvPr id="2" name="Title 1">
            <a:extLst>
              <a:ext uri="{FF2B5EF4-FFF2-40B4-BE49-F238E27FC236}">
                <a16:creationId xmlns:a16="http://schemas.microsoft.com/office/drawing/2014/main" id="{8DAF64FF-ACB2-4ABF-9CFC-F004D92C70FA}"/>
              </a:ext>
            </a:extLst>
          </p:cNvPr>
          <p:cNvSpPr>
            <a:spLocks noGrp="1"/>
          </p:cNvSpPr>
          <p:nvPr>
            <p:ph type="title"/>
          </p:nvPr>
        </p:nvSpPr>
        <p:spPr>
          <a:xfrm>
            <a:off x="1913468" y="365125"/>
            <a:ext cx="9440332" cy="1325563"/>
          </a:xfrm>
        </p:spPr>
        <p:txBody>
          <a:bodyPr>
            <a:normAutofit/>
          </a:bodyPr>
          <a:lstStyle/>
          <a:p>
            <a:r>
              <a:rPr lang="en-US" sz="5400"/>
              <a:t>To-Dos</a:t>
            </a:r>
          </a:p>
        </p:txBody>
      </p:sp>
      <p:sp>
        <p:nvSpPr>
          <p:cNvPr id="3" name="Content Placeholder 2">
            <a:extLst>
              <a:ext uri="{FF2B5EF4-FFF2-40B4-BE49-F238E27FC236}">
                <a16:creationId xmlns:a16="http://schemas.microsoft.com/office/drawing/2014/main" id="{66216983-371C-4ECB-935D-0E2EE020CE5C}"/>
              </a:ext>
            </a:extLst>
          </p:cNvPr>
          <p:cNvSpPr>
            <a:spLocks noGrp="1"/>
          </p:cNvSpPr>
          <p:nvPr>
            <p:ph idx="1"/>
          </p:nvPr>
        </p:nvSpPr>
        <p:spPr>
          <a:xfrm>
            <a:off x="838200" y="1825625"/>
            <a:ext cx="4270935" cy="4351338"/>
          </a:xfrm>
        </p:spPr>
        <p:txBody>
          <a:bodyPr vert="horz" lIns="91440" tIns="45720" rIns="91440" bIns="45720" rtlCol="0" anchor="t">
            <a:normAutofit/>
          </a:bodyPr>
          <a:lstStyle/>
          <a:p>
            <a:r>
              <a:rPr lang="en-US" sz="1800">
                <a:cs typeface="Arial" panose="020B0604020202020204"/>
              </a:rPr>
              <a:t>(To-Do) Instructor's Recommendation: Talk with your Adviser</a:t>
            </a:r>
          </a:p>
          <a:p>
            <a:endParaRPr lang="en-US"/>
          </a:p>
          <a:p>
            <a:r>
              <a:rPr lang="en-US" sz="1800">
                <a:cs typeface="Arial" panose="020B0604020202020204"/>
              </a:rPr>
              <a:t>Adviser should be available to meet with students</a:t>
            </a:r>
          </a:p>
          <a:p>
            <a:r>
              <a:rPr lang="en-US" sz="1800">
                <a:cs typeface="Arial" panose="020B0604020202020204"/>
              </a:rPr>
              <a:t>How?</a:t>
            </a:r>
          </a:p>
          <a:p>
            <a:pPr lvl="1" indent="-285750"/>
            <a:r>
              <a:rPr lang="en-US" sz="1400">
                <a:cs typeface="Arial" panose="020B0604020202020204"/>
              </a:rPr>
              <a:t>Open advising appointments on Starfish calendar.</a:t>
            </a:r>
          </a:p>
          <a:p>
            <a:pPr lvl="1" indent="-285750"/>
            <a:r>
              <a:rPr lang="en-US" sz="1400">
                <a:cs typeface="Arial" panose="020B0604020202020204"/>
              </a:rPr>
              <a:t>Comment on all advisees To-Do with link to schedule. </a:t>
            </a:r>
          </a:p>
          <a:p>
            <a:endParaRPr lang="en-US" sz="1800">
              <a:cs typeface="Arial" panose="020B0604020202020204"/>
            </a:endParaRPr>
          </a:p>
          <a:p>
            <a:r>
              <a:rPr lang="en-US" sz="1800">
                <a:cs typeface="Arial" panose="020B0604020202020204"/>
              </a:rPr>
              <a:t>There are multiple To-Dos available which point students toward recommended actions.</a:t>
            </a:r>
          </a:p>
          <a:p>
            <a:endParaRPr lang="en-US" sz="1800">
              <a:cs typeface="Arial" panose="020B0604020202020204"/>
            </a:endParaRPr>
          </a:p>
        </p:txBody>
      </p:sp>
      <p:sp>
        <p:nvSpPr>
          <p:cNvPr id="175" name="Rectangle 174">
            <a:extLst>
              <a:ext uri="{FF2B5EF4-FFF2-40B4-BE49-F238E27FC236}">
                <a16:creationId xmlns:a16="http://schemas.microsoft.com/office/drawing/2014/main" id="{E562E6D1-EEBE-40DE-BBBA-D2829FE1FB81}"/>
              </a:ext>
            </a:extLst>
          </p:cNvPr>
          <p:cNvSpPr/>
          <p:nvPr/>
        </p:nvSpPr>
        <p:spPr>
          <a:xfrm>
            <a:off x="0" y="6492875"/>
            <a:ext cx="12192000" cy="365124"/>
          </a:xfrm>
          <a:prstGeom prst="rect">
            <a:avLst/>
          </a:prstGeom>
          <a:solidFill>
            <a:srgbClr val="262C3A"/>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a:extLst>
              <a:ext uri="{FF2B5EF4-FFF2-40B4-BE49-F238E27FC236}">
                <a16:creationId xmlns:a16="http://schemas.microsoft.com/office/drawing/2014/main" id="{F5214E92-BF7A-442F-01DF-145A2D000E4F}"/>
              </a:ext>
            </a:extLst>
          </p:cNvPr>
          <p:cNvPicPr>
            <a:picLocks noChangeAspect="1"/>
          </p:cNvPicPr>
          <p:nvPr/>
        </p:nvPicPr>
        <p:blipFill>
          <a:blip r:embed="rId4"/>
          <a:stretch>
            <a:fillRect/>
          </a:stretch>
        </p:blipFill>
        <p:spPr>
          <a:xfrm>
            <a:off x="5270003" y="1107489"/>
            <a:ext cx="6637637" cy="4643021"/>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A3EEF29B-976A-5E9F-1419-1E7D81957CD1}"/>
              </a:ext>
            </a:extLst>
          </p:cNvPr>
          <p:cNvPicPr>
            <a:picLocks noChangeAspect="1"/>
          </p:cNvPicPr>
          <p:nvPr/>
        </p:nvPicPr>
        <p:blipFill>
          <a:blip r:embed="rId5"/>
          <a:stretch>
            <a:fillRect/>
          </a:stretch>
        </p:blipFill>
        <p:spPr>
          <a:xfrm>
            <a:off x="5920563" y="2831185"/>
            <a:ext cx="4515293" cy="3304419"/>
          </a:xfrm>
          <a:prstGeom prst="rect">
            <a:avLst/>
          </a:prstGeom>
        </p:spPr>
      </p:pic>
      <p:pic>
        <p:nvPicPr>
          <p:cNvPr id="178" name="Graphic 114" descr="Connections">
            <a:extLst>
              <a:ext uri="{FF2B5EF4-FFF2-40B4-BE49-F238E27FC236}">
                <a16:creationId xmlns:a16="http://schemas.microsoft.com/office/drawing/2014/main" id="{E66F65D9-EAA1-43E9-A1CF-8E74421EDB5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38200" y="570706"/>
            <a:ext cx="914400" cy="914400"/>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67E59B0F-16D3-3960-A8FD-E74F252A4E0B}"/>
              </a:ext>
            </a:extLst>
          </p:cNvPr>
          <p:cNvPicPr>
            <a:picLocks noChangeAspect="1"/>
          </p:cNvPicPr>
          <p:nvPr/>
        </p:nvPicPr>
        <p:blipFill>
          <a:blip r:embed="rId8"/>
          <a:stretch>
            <a:fillRect/>
          </a:stretch>
        </p:blipFill>
        <p:spPr>
          <a:xfrm>
            <a:off x="5761822" y="916178"/>
            <a:ext cx="5598405" cy="4548246"/>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0D98374D-9027-F3D3-AB35-8B86BFEDE955}"/>
              </a:ext>
            </a:extLst>
          </p:cNvPr>
          <p:cNvPicPr>
            <a:picLocks noChangeAspect="1"/>
          </p:cNvPicPr>
          <p:nvPr/>
        </p:nvPicPr>
        <p:blipFill>
          <a:blip r:embed="rId9"/>
          <a:stretch>
            <a:fillRect/>
          </a:stretch>
        </p:blipFill>
        <p:spPr>
          <a:xfrm>
            <a:off x="4990641" y="1215156"/>
            <a:ext cx="7260115" cy="5226409"/>
          </a:xfrm>
          <a:prstGeom prst="rect">
            <a:avLst/>
          </a:prstGeom>
        </p:spPr>
      </p:pic>
    </p:spTree>
    <p:extLst>
      <p:ext uri="{BB962C8B-B14F-4D97-AF65-F5344CB8AC3E}">
        <p14:creationId xmlns:p14="http://schemas.microsoft.com/office/powerpoint/2010/main" val="384126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F64FF-ACB2-4ABF-9CFC-F004D92C70FA}"/>
              </a:ext>
            </a:extLst>
          </p:cNvPr>
          <p:cNvSpPr>
            <a:spLocks noGrp="1"/>
          </p:cNvSpPr>
          <p:nvPr>
            <p:ph type="title"/>
          </p:nvPr>
        </p:nvSpPr>
        <p:spPr>
          <a:xfrm>
            <a:off x="1913468" y="365125"/>
            <a:ext cx="9440332" cy="1325563"/>
          </a:xfrm>
        </p:spPr>
        <p:txBody>
          <a:bodyPr>
            <a:normAutofit/>
          </a:bodyPr>
          <a:lstStyle/>
          <a:p>
            <a:r>
              <a:rPr lang="en-US" sz="5400"/>
              <a:t>Managing Flags and To Dos</a:t>
            </a:r>
          </a:p>
        </p:txBody>
      </p:sp>
      <p:pic>
        <p:nvPicPr>
          <p:cNvPr id="115" name="Graphic 114" descr="Checklist with solid fill">
            <a:extLst>
              <a:ext uri="{FF2B5EF4-FFF2-40B4-BE49-F238E27FC236}">
                <a16:creationId xmlns:a16="http://schemas.microsoft.com/office/drawing/2014/main" id="{BCD8889C-94F1-4DDB-90A4-2CB7AFA103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70706"/>
            <a:ext cx="914400" cy="914400"/>
          </a:xfrm>
          <a:prstGeom prst="rect">
            <a:avLst/>
          </a:prstGeom>
        </p:spPr>
      </p:pic>
      <p:sp>
        <p:nvSpPr>
          <p:cNvPr id="175" name="Rectangle 174">
            <a:extLst>
              <a:ext uri="{FF2B5EF4-FFF2-40B4-BE49-F238E27FC236}">
                <a16:creationId xmlns:a16="http://schemas.microsoft.com/office/drawing/2014/main" id="{E562E6D1-EEBE-40DE-BBBA-D2829FE1FB81}"/>
              </a:ext>
            </a:extLst>
          </p:cNvPr>
          <p:cNvSpPr/>
          <p:nvPr/>
        </p:nvSpPr>
        <p:spPr>
          <a:xfrm>
            <a:off x="0" y="6492875"/>
            <a:ext cx="12192000" cy="365124"/>
          </a:xfrm>
          <a:prstGeom prst="rect">
            <a:avLst/>
          </a:prstGeom>
          <a:solidFill>
            <a:srgbClr val="262C3A"/>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Box 5">
            <a:extLst>
              <a:ext uri="{FF2B5EF4-FFF2-40B4-BE49-F238E27FC236}">
                <a16:creationId xmlns:a16="http://schemas.microsoft.com/office/drawing/2014/main" id="{9B9F7300-AA28-478C-96EC-E73EF9B634ED}"/>
              </a:ext>
            </a:extLst>
          </p:cNvPr>
          <p:cNvSpPr txBox="1"/>
          <p:nvPr/>
        </p:nvSpPr>
        <p:spPr>
          <a:xfrm>
            <a:off x="0" y="6492875"/>
            <a:ext cx="12192000" cy="307777"/>
          </a:xfrm>
          <a:prstGeom prst="rect">
            <a:avLst/>
          </a:prstGeom>
          <a:noFill/>
        </p:spPr>
        <p:txBody>
          <a:bodyPr wrap="square" lIns="91440" tIns="45720" rIns="91440" bIns="45720" rtlCol="0" anchor="t">
            <a:spAutoFit/>
          </a:bodyPr>
          <a:lstStyle/>
          <a:p>
            <a:endParaRPr lang="en-US" sz="1400">
              <a:solidFill>
                <a:schemeClr val="bg1"/>
              </a:solidFill>
              <a:cs typeface="Arial"/>
            </a:endParaRPr>
          </a:p>
        </p:txBody>
      </p:sp>
      <p:sp>
        <p:nvSpPr>
          <p:cNvPr id="4" name="Content Placeholder 3">
            <a:extLst>
              <a:ext uri="{FF2B5EF4-FFF2-40B4-BE49-F238E27FC236}">
                <a16:creationId xmlns:a16="http://schemas.microsoft.com/office/drawing/2014/main" id="{8E83954C-361A-D915-6554-16FAE53A91AA}"/>
              </a:ext>
            </a:extLst>
          </p:cNvPr>
          <p:cNvSpPr>
            <a:spLocks noGrp="1"/>
          </p:cNvSpPr>
          <p:nvPr>
            <p:ph idx="1"/>
          </p:nvPr>
        </p:nvSpPr>
        <p:spPr>
          <a:xfrm>
            <a:off x="852054" y="1825625"/>
            <a:ext cx="5777346" cy="4351338"/>
          </a:xfrm>
        </p:spPr>
        <p:txBody>
          <a:bodyPr vert="horz" lIns="91440" tIns="45720" rIns="91440" bIns="45720" rtlCol="0" anchor="t">
            <a:normAutofit/>
          </a:bodyPr>
          <a:lstStyle/>
          <a:p>
            <a:r>
              <a:rPr lang="en-US">
                <a:cs typeface="Arial"/>
              </a:rPr>
              <a:t>Tools at your disposal</a:t>
            </a:r>
            <a:endParaRPr lang="en-US"/>
          </a:p>
          <a:p>
            <a:pPr lvl="1"/>
            <a:r>
              <a:rPr lang="en-US">
                <a:cs typeface="Arial"/>
              </a:rPr>
              <a:t>Select all</a:t>
            </a:r>
          </a:p>
          <a:p>
            <a:pPr lvl="1"/>
            <a:r>
              <a:rPr lang="en-US">
                <a:cs typeface="Arial"/>
              </a:rPr>
              <a:t>Assign</a:t>
            </a:r>
          </a:p>
          <a:p>
            <a:pPr lvl="1"/>
            <a:r>
              <a:rPr lang="en-US">
                <a:cs typeface="Arial"/>
              </a:rPr>
              <a:t>Clear &amp; Close the Loop</a:t>
            </a:r>
          </a:p>
          <a:p>
            <a:endParaRPr lang="en-US" sz="1400">
              <a:cs typeface="Arial"/>
            </a:endParaRPr>
          </a:p>
          <a:p>
            <a:r>
              <a:rPr lang="en-US" sz="1400">
                <a:cs typeface="Arial"/>
              </a:rPr>
              <a:t>Why?</a:t>
            </a:r>
            <a:endParaRPr lang="en-US"/>
          </a:p>
          <a:p>
            <a:pPr lvl="1"/>
            <a:r>
              <a:rPr lang="en-US" sz="1400">
                <a:cs typeface="Arial"/>
              </a:rPr>
              <a:t>Provost’s letter</a:t>
            </a:r>
          </a:p>
          <a:p>
            <a:pPr lvl="1"/>
            <a:r>
              <a:rPr lang="en-US" sz="1400">
                <a:cs typeface="Arial"/>
              </a:rPr>
              <a:t>Visibility into actions of others working with students</a:t>
            </a:r>
          </a:p>
          <a:p>
            <a:pPr lvl="1"/>
            <a:r>
              <a:rPr lang="en-US" sz="1400">
                <a:cs typeface="Arial"/>
              </a:rPr>
              <a:t>Data collection for impact</a:t>
            </a:r>
          </a:p>
          <a:p>
            <a:pPr lvl="2"/>
            <a:r>
              <a:rPr lang="en-US" sz="1400">
                <a:cs typeface="Arial"/>
              </a:rPr>
              <a:t>More consistency – data to assess how adviser intervention matters </a:t>
            </a:r>
          </a:p>
        </p:txBody>
      </p:sp>
      <p:pic>
        <p:nvPicPr>
          <p:cNvPr id="3" name="Picture 2" descr="A document with a signature&#10;&#10;Description automatically generated">
            <a:extLst>
              <a:ext uri="{FF2B5EF4-FFF2-40B4-BE49-F238E27FC236}">
                <a16:creationId xmlns:a16="http://schemas.microsoft.com/office/drawing/2014/main" id="{98EBFEB5-4E43-1C3C-6E13-207DFD785D45}"/>
              </a:ext>
            </a:extLst>
          </p:cNvPr>
          <p:cNvPicPr>
            <a:picLocks noChangeAspect="1"/>
          </p:cNvPicPr>
          <p:nvPr/>
        </p:nvPicPr>
        <p:blipFill>
          <a:blip r:embed="rId5"/>
          <a:stretch>
            <a:fillRect/>
          </a:stretch>
        </p:blipFill>
        <p:spPr>
          <a:xfrm>
            <a:off x="7872338" y="1828800"/>
            <a:ext cx="3488389" cy="4451082"/>
          </a:xfrm>
          <a:prstGeom prst="rect">
            <a:avLst/>
          </a:prstGeom>
        </p:spPr>
      </p:pic>
    </p:spTree>
    <p:extLst>
      <p:ext uri="{BB962C8B-B14F-4D97-AF65-F5344CB8AC3E}">
        <p14:creationId xmlns:p14="http://schemas.microsoft.com/office/powerpoint/2010/main" val="4029660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2D32C-8A1A-E148-023F-9EE9F36038AF}"/>
              </a:ext>
            </a:extLst>
          </p:cNvPr>
          <p:cNvSpPr>
            <a:spLocks noGrp="1"/>
          </p:cNvSpPr>
          <p:nvPr>
            <p:ph type="title"/>
          </p:nvPr>
        </p:nvSpPr>
        <p:spPr/>
        <p:txBody>
          <a:bodyPr/>
          <a:lstStyle/>
          <a:p>
            <a:r>
              <a:rPr lang="en-US">
                <a:cs typeface="Arial"/>
              </a:rPr>
              <a:t>Using Select All</a:t>
            </a:r>
            <a:endParaRPr lang="en-US"/>
          </a:p>
        </p:txBody>
      </p:sp>
      <p:sp>
        <p:nvSpPr>
          <p:cNvPr id="3" name="Content Placeholder 2">
            <a:extLst>
              <a:ext uri="{FF2B5EF4-FFF2-40B4-BE49-F238E27FC236}">
                <a16:creationId xmlns:a16="http://schemas.microsoft.com/office/drawing/2014/main" id="{7B6BAAAA-11A4-9726-7D1B-B220798D39C1}"/>
              </a:ext>
            </a:extLst>
          </p:cNvPr>
          <p:cNvSpPr>
            <a:spLocks noGrp="1"/>
          </p:cNvSpPr>
          <p:nvPr>
            <p:ph idx="1"/>
          </p:nvPr>
        </p:nvSpPr>
        <p:spPr>
          <a:xfrm>
            <a:off x="834013" y="1825625"/>
            <a:ext cx="4003921" cy="4351338"/>
          </a:xfrm>
        </p:spPr>
        <p:txBody>
          <a:bodyPr vert="horz" lIns="91440" tIns="45720" rIns="91440" bIns="45720" rtlCol="0" anchor="t">
            <a:noAutofit/>
          </a:bodyPr>
          <a:lstStyle/>
          <a:p>
            <a:r>
              <a:rPr lang="en-US" sz="1600" b="1">
                <a:ea typeface="+mn-lt"/>
                <a:cs typeface="+mn-lt"/>
              </a:rPr>
              <a:t>Select All</a:t>
            </a:r>
            <a:r>
              <a:rPr lang="en-US" sz="1600">
                <a:ea typeface="+mn-lt"/>
                <a:cs typeface="+mn-lt"/>
              </a:rPr>
              <a:t> checkbox works from all tabs</a:t>
            </a:r>
            <a:endParaRPr lang="en-US" sz="1600">
              <a:cs typeface="Arial" panose="020B0604020202020204"/>
            </a:endParaRPr>
          </a:p>
          <a:p>
            <a:r>
              <a:rPr lang="en-US" sz="1600">
                <a:ea typeface="+mn-lt"/>
                <a:cs typeface="+mn-lt"/>
              </a:rPr>
              <a:t>Total number of selected students on bottom of page</a:t>
            </a:r>
          </a:p>
          <a:p>
            <a:r>
              <a:rPr lang="en-US" sz="1600">
                <a:ea typeface="+mn-lt"/>
                <a:cs typeface="+mn-lt"/>
              </a:rPr>
              <a:t>Perform a bulk action via buttons at the top (E.g., send comment to all To-Dos)</a:t>
            </a:r>
            <a:endParaRPr lang="en-US" sz="1400">
              <a:cs typeface="Arial"/>
            </a:endParaRPr>
          </a:p>
          <a:p>
            <a:pPr marL="0" indent="0">
              <a:buNone/>
            </a:pPr>
            <a:endParaRPr lang="en-US" sz="1400">
              <a:cs typeface="Arial"/>
            </a:endParaRPr>
          </a:p>
        </p:txBody>
      </p:sp>
      <p:sp>
        <p:nvSpPr>
          <p:cNvPr id="5" name="Rectangle 4">
            <a:extLst>
              <a:ext uri="{FF2B5EF4-FFF2-40B4-BE49-F238E27FC236}">
                <a16:creationId xmlns:a16="http://schemas.microsoft.com/office/drawing/2014/main" id="{2B3430F9-AA09-CD4E-D94D-94E9EA41F831}"/>
              </a:ext>
            </a:extLst>
          </p:cNvPr>
          <p:cNvSpPr/>
          <p:nvPr/>
        </p:nvSpPr>
        <p:spPr>
          <a:xfrm>
            <a:off x="0" y="6492875"/>
            <a:ext cx="12192000" cy="365124"/>
          </a:xfrm>
          <a:prstGeom prst="rect">
            <a:avLst/>
          </a:prstGeom>
          <a:solidFill>
            <a:srgbClr val="262C3A"/>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1400" b="1" i="0" u="none" strike="noStrike">
                <a:solidFill>
                  <a:srgbClr val="FFFFFF"/>
                </a:solidFill>
                <a:latin typeface="Arial"/>
                <a:ea typeface="Arial"/>
                <a:cs typeface="Arial"/>
              </a:rPr>
              <a:t>Resource:</a:t>
            </a:r>
            <a:r>
              <a:rPr lang="en-US" sz="1400" b="0" i="0" u="none" strike="noStrike">
                <a:solidFill>
                  <a:srgbClr val="FFFFFF"/>
                </a:solidFill>
                <a:latin typeface="Arial"/>
                <a:ea typeface="Arial"/>
                <a:cs typeface="Arial"/>
              </a:rPr>
              <a:t> </a:t>
            </a:r>
            <a:r>
              <a:rPr lang="en-US" sz="1400">
                <a:solidFill>
                  <a:schemeClr val="accent1">
                    <a:lumMod val="20000"/>
                    <a:lumOff val="80000"/>
                  </a:schemeClr>
                </a:solidFill>
                <a:latin typeface="Arial"/>
                <a:ea typeface="Arial"/>
                <a:cs typeface="Arial"/>
              </a:rPr>
              <a:t>Knowledge Base Article: Using</a:t>
            </a:r>
            <a:r>
              <a:rPr lang="en-US" sz="1400" b="0" i="0" strike="noStrike">
                <a:solidFill>
                  <a:schemeClr val="accent1">
                    <a:lumMod val="20000"/>
                    <a:lumOff val="80000"/>
                  </a:schemeClr>
                </a:solidFill>
                <a:latin typeface="Arial"/>
                <a:ea typeface="Arial"/>
                <a:cs typeface="Arial"/>
              </a:rPr>
              <a:t> Select All</a:t>
            </a:r>
            <a:endParaRPr lang="en-US" sz="1400">
              <a:solidFill>
                <a:schemeClr val="accent1">
                  <a:lumMod val="20000"/>
                  <a:lumOff val="80000"/>
                </a:schemeClr>
              </a:solidFill>
              <a:cs typeface="Arial"/>
            </a:endParaRPr>
          </a:p>
        </p:txBody>
      </p:sp>
      <p:pic>
        <p:nvPicPr>
          <p:cNvPr id="6" name="Picture 5" descr="A screenshot of a computer&#10;&#10;Description automatically generated">
            <a:extLst>
              <a:ext uri="{FF2B5EF4-FFF2-40B4-BE49-F238E27FC236}">
                <a16:creationId xmlns:a16="http://schemas.microsoft.com/office/drawing/2014/main" id="{8768E095-2B2D-DF2A-C48A-91E61E1F8B33}"/>
              </a:ext>
            </a:extLst>
          </p:cNvPr>
          <p:cNvPicPr>
            <a:picLocks noChangeAspect="1"/>
          </p:cNvPicPr>
          <p:nvPr/>
        </p:nvPicPr>
        <p:blipFill>
          <a:blip r:embed="rId3"/>
          <a:stretch>
            <a:fillRect/>
          </a:stretch>
        </p:blipFill>
        <p:spPr>
          <a:xfrm>
            <a:off x="5348689" y="1232396"/>
            <a:ext cx="6819440" cy="4631909"/>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6A0F2A87-C80E-E419-B471-142A431E8F5F}"/>
              </a:ext>
            </a:extLst>
          </p:cNvPr>
          <p:cNvPicPr>
            <a:picLocks noChangeAspect="1"/>
          </p:cNvPicPr>
          <p:nvPr/>
        </p:nvPicPr>
        <p:blipFill>
          <a:blip r:embed="rId4"/>
          <a:stretch>
            <a:fillRect/>
          </a:stretch>
        </p:blipFill>
        <p:spPr>
          <a:xfrm>
            <a:off x="6239540" y="3345092"/>
            <a:ext cx="3965944" cy="2896838"/>
          </a:xfrm>
          <a:prstGeom prst="rect">
            <a:avLst/>
          </a:prstGeom>
        </p:spPr>
      </p:pic>
    </p:spTree>
    <p:extLst>
      <p:ext uri="{BB962C8B-B14F-4D97-AF65-F5344CB8AC3E}">
        <p14:creationId xmlns:p14="http://schemas.microsoft.com/office/powerpoint/2010/main" val="380468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72A14-F077-152F-F505-86A20ED99AF0}"/>
              </a:ext>
            </a:extLst>
          </p:cNvPr>
          <p:cNvSpPr>
            <a:spLocks noGrp="1"/>
          </p:cNvSpPr>
          <p:nvPr>
            <p:ph type="title"/>
          </p:nvPr>
        </p:nvSpPr>
        <p:spPr/>
        <p:txBody>
          <a:bodyPr/>
          <a:lstStyle/>
          <a:p>
            <a:r>
              <a:rPr lang="en-US">
                <a:cs typeface="Arial"/>
              </a:rPr>
              <a:t>Using Assign</a:t>
            </a:r>
            <a:endParaRPr lang="en-US"/>
          </a:p>
        </p:txBody>
      </p:sp>
      <p:sp>
        <p:nvSpPr>
          <p:cNvPr id="3" name="Content Placeholder 2">
            <a:extLst>
              <a:ext uri="{FF2B5EF4-FFF2-40B4-BE49-F238E27FC236}">
                <a16:creationId xmlns:a16="http://schemas.microsoft.com/office/drawing/2014/main" id="{2520241D-A45E-ACD7-667D-8C14E70D974E}"/>
              </a:ext>
            </a:extLst>
          </p:cNvPr>
          <p:cNvSpPr>
            <a:spLocks noGrp="1"/>
          </p:cNvSpPr>
          <p:nvPr>
            <p:ph idx="1"/>
          </p:nvPr>
        </p:nvSpPr>
        <p:spPr>
          <a:xfrm>
            <a:off x="687280" y="1864857"/>
            <a:ext cx="4764186" cy="4438289"/>
          </a:xfrm>
        </p:spPr>
        <p:txBody>
          <a:bodyPr vert="horz" lIns="91440" tIns="45720" rIns="91440" bIns="45720" rtlCol="0" anchor="t">
            <a:noAutofit/>
          </a:bodyPr>
          <a:lstStyle/>
          <a:p>
            <a:r>
              <a:rPr lang="en-US" sz="1600">
                <a:latin typeface="Arial"/>
                <a:ea typeface="Verdana"/>
                <a:cs typeface="Arial"/>
              </a:rPr>
              <a:t>Once you have recorded your outreach, assign the tracking item to yourself. </a:t>
            </a:r>
          </a:p>
          <a:p>
            <a:r>
              <a:rPr lang="en-US" sz="1600">
                <a:latin typeface="Arial"/>
                <a:ea typeface="Verdana"/>
                <a:cs typeface="Arial"/>
              </a:rPr>
              <a:t>This will allow you to quickly identify newly raised items and keep track of those where you have attempted additional outreach.</a:t>
            </a:r>
            <a:endParaRPr lang="en-US" sz="1600">
              <a:latin typeface="Arial"/>
              <a:cs typeface="Arial"/>
            </a:endParaRPr>
          </a:p>
          <a:p>
            <a:pPr marL="0" indent="0">
              <a:buNone/>
            </a:pPr>
            <a:endParaRPr lang="en-US" sz="1600">
              <a:latin typeface="Arial"/>
              <a:ea typeface="Verdana"/>
              <a:cs typeface="Arial"/>
            </a:endParaRPr>
          </a:p>
          <a:p>
            <a:endParaRPr lang="en-US" sz="1400">
              <a:latin typeface="Arial"/>
              <a:ea typeface="Verdana"/>
              <a:cs typeface="Arial"/>
            </a:endParaRPr>
          </a:p>
          <a:p>
            <a:pPr marL="0" indent="0">
              <a:buNone/>
            </a:pPr>
            <a:endParaRPr lang="en-US" sz="1800">
              <a:latin typeface="Arial"/>
              <a:ea typeface="Verdana"/>
              <a:cs typeface="Arial"/>
            </a:endParaRPr>
          </a:p>
        </p:txBody>
      </p:sp>
      <p:sp>
        <p:nvSpPr>
          <p:cNvPr id="5" name="Rectangle 4">
            <a:extLst>
              <a:ext uri="{FF2B5EF4-FFF2-40B4-BE49-F238E27FC236}">
                <a16:creationId xmlns:a16="http://schemas.microsoft.com/office/drawing/2014/main" id="{1EC014BE-273A-6D38-547D-A343BE97D4C9}"/>
              </a:ext>
            </a:extLst>
          </p:cNvPr>
          <p:cNvSpPr/>
          <p:nvPr/>
        </p:nvSpPr>
        <p:spPr>
          <a:xfrm>
            <a:off x="0" y="6492875"/>
            <a:ext cx="12192000" cy="365124"/>
          </a:xfrm>
          <a:prstGeom prst="rect">
            <a:avLst/>
          </a:prstGeom>
          <a:solidFill>
            <a:srgbClr val="262C3A"/>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1400" b="1">
                <a:solidFill>
                  <a:schemeClr val="bg1"/>
                </a:solidFill>
                <a:cs typeface="Arial"/>
              </a:rPr>
              <a:t>Resource: </a:t>
            </a:r>
            <a:r>
              <a:rPr lang="en-US" sz="1400">
                <a:solidFill>
                  <a:schemeClr val="accent1">
                    <a:lumMod val="20000"/>
                    <a:lumOff val="80000"/>
                  </a:schemeClr>
                </a:solidFill>
                <a:cs typeface="Arial"/>
              </a:rPr>
              <a:t>Knowledge Base Article: Track outreach to student's using Assign function</a:t>
            </a:r>
          </a:p>
        </p:txBody>
      </p:sp>
      <p:pic>
        <p:nvPicPr>
          <p:cNvPr id="6" name="Picture 5">
            <a:extLst>
              <a:ext uri="{FF2B5EF4-FFF2-40B4-BE49-F238E27FC236}">
                <a16:creationId xmlns:a16="http://schemas.microsoft.com/office/drawing/2014/main" id="{C558EB48-AFF6-EEF2-96D0-D6A0E6176EE0}"/>
              </a:ext>
            </a:extLst>
          </p:cNvPr>
          <p:cNvPicPr>
            <a:picLocks noChangeAspect="1"/>
          </p:cNvPicPr>
          <p:nvPr/>
        </p:nvPicPr>
        <p:blipFill>
          <a:blip r:embed="rId3"/>
          <a:stretch>
            <a:fillRect/>
          </a:stretch>
        </p:blipFill>
        <p:spPr>
          <a:xfrm>
            <a:off x="5659283" y="1426130"/>
            <a:ext cx="6532717" cy="4351338"/>
          </a:xfrm>
          <a:prstGeom prst="rect">
            <a:avLst/>
          </a:prstGeom>
        </p:spPr>
      </p:pic>
      <p:pic>
        <p:nvPicPr>
          <p:cNvPr id="8" name="Picture 7">
            <a:extLst>
              <a:ext uri="{FF2B5EF4-FFF2-40B4-BE49-F238E27FC236}">
                <a16:creationId xmlns:a16="http://schemas.microsoft.com/office/drawing/2014/main" id="{81ADE82A-B43A-C0F1-1DA5-9F08CD8BC64A}"/>
              </a:ext>
            </a:extLst>
          </p:cNvPr>
          <p:cNvPicPr>
            <a:picLocks noChangeAspect="1"/>
          </p:cNvPicPr>
          <p:nvPr/>
        </p:nvPicPr>
        <p:blipFill>
          <a:blip r:embed="rId4"/>
          <a:stretch>
            <a:fillRect/>
          </a:stretch>
        </p:blipFill>
        <p:spPr>
          <a:xfrm>
            <a:off x="7471283" y="3335550"/>
            <a:ext cx="2908715" cy="2967596"/>
          </a:xfrm>
          <a:prstGeom prst="rect">
            <a:avLst/>
          </a:prstGeom>
        </p:spPr>
      </p:pic>
    </p:spTree>
    <p:extLst>
      <p:ext uri="{BB962C8B-B14F-4D97-AF65-F5344CB8AC3E}">
        <p14:creationId xmlns:p14="http://schemas.microsoft.com/office/powerpoint/2010/main" val="219942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1289C-D37F-175F-B586-0617E67ADA2A}"/>
              </a:ext>
            </a:extLst>
          </p:cNvPr>
          <p:cNvSpPr>
            <a:spLocks noGrp="1"/>
          </p:cNvSpPr>
          <p:nvPr>
            <p:ph type="title"/>
          </p:nvPr>
        </p:nvSpPr>
        <p:spPr/>
        <p:txBody>
          <a:bodyPr/>
          <a:lstStyle/>
          <a:p>
            <a:r>
              <a:rPr lang="en-US">
                <a:cs typeface="Arial"/>
              </a:rPr>
              <a:t>Clear &amp; Close the Loop</a:t>
            </a:r>
            <a:endParaRPr lang="en-US"/>
          </a:p>
        </p:txBody>
      </p:sp>
      <p:sp>
        <p:nvSpPr>
          <p:cNvPr id="3" name="Content Placeholder 2">
            <a:extLst>
              <a:ext uri="{FF2B5EF4-FFF2-40B4-BE49-F238E27FC236}">
                <a16:creationId xmlns:a16="http://schemas.microsoft.com/office/drawing/2014/main" id="{0DFA8082-9E77-614D-C3E9-D7F8C9E656D0}"/>
              </a:ext>
            </a:extLst>
          </p:cNvPr>
          <p:cNvSpPr>
            <a:spLocks noGrp="1"/>
          </p:cNvSpPr>
          <p:nvPr>
            <p:ph idx="1"/>
          </p:nvPr>
        </p:nvSpPr>
        <p:spPr>
          <a:xfrm>
            <a:off x="838200" y="1779210"/>
            <a:ext cx="3701429" cy="4713665"/>
          </a:xfrm>
        </p:spPr>
        <p:txBody>
          <a:bodyPr vert="horz" lIns="91440" tIns="45720" rIns="91440" bIns="45720" rtlCol="0" anchor="t">
            <a:normAutofit/>
          </a:bodyPr>
          <a:lstStyle/>
          <a:p>
            <a:r>
              <a:rPr lang="en-US" sz="1600">
                <a:effectLst/>
                <a:latin typeface="+mj-lt"/>
              </a:rPr>
              <a:t>As students respond and meet with you, clear the items you address.</a:t>
            </a:r>
            <a:endParaRPr lang="en-US" sz="1600">
              <a:latin typeface="+mj-lt"/>
            </a:endParaRPr>
          </a:p>
          <a:p>
            <a:endParaRPr lang="en-US" sz="1600">
              <a:cs typeface="Arial" panose="020B0604020202020204"/>
            </a:endParaRPr>
          </a:p>
          <a:p>
            <a:r>
              <a:rPr lang="en-US" sz="1600">
                <a:latin typeface="+mj-lt"/>
              </a:rPr>
              <a:t>Leave close the loop checked </a:t>
            </a:r>
            <a:endParaRPr lang="en-US" sz="1600">
              <a:latin typeface="+mj-lt"/>
              <a:cs typeface="Arial" panose="020B0604020202020204"/>
            </a:endParaRPr>
          </a:p>
          <a:p>
            <a:endParaRPr lang="en-US" sz="1600">
              <a:latin typeface="+mj-lt"/>
            </a:endParaRPr>
          </a:p>
          <a:p>
            <a:r>
              <a:rPr lang="en-US" sz="1600">
                <a:latin typeface="+mj-lt"/>
              </a:rPr>
              <a:t>Flags</a:t>
            </a:r>
            <a:r>
              <a:rPr lang="en-US" sz="1600">
                <a:effectLst/>
                <a:latin typeface="+mj-lt"/>
              </a:rPr>
              <a:t>,</a:t>
            </a:r>
            <a:r>
              <a:rPr lang="en-US" sz="1600">
                <a:latin typeface="+mj-lt"/>
              </a:rPr>
              <a:t> kudos,</a:t>
            </a:r>
            <a:r>
              <a:rPr lang="en-US" sz="1600">
                <a:effectLst/>
                <a:latin typeface="+mj-lt"/>
              </a:rPr>
              <a:t> to-dos and their associated comments are in the Tracking tab of each student's Starfish folder.</a:t>
            </a:r>
            <a:endParaRPr lang="en-US" sz="1600">
              <a:cs typeface="Arial" panose="020B0604020202020204"/>
            </a:endParaRPr>
          </a:p>
          <a:p>
            <a:endParaRPr lang="en-US" sz="2500">
              <a:latin typeface="+mj-lt"/>
            </a:endParaRPr>
          </a:p>
          <a:p>
            <a:pPr>
              <a:buFont typeface="+mj-lt"/>
              <a:buAutoNum type="arabicPeriod"/>
            </a:pPr>
            <a:endParaRPr lang="en-US" sz="2500">
              <a:effectLst/>
              <a:latin typeface="+mj-lt"/>
              <a:cs typeface="Arial"/>
            </a:endParaRPr>
          </a:p>
        </p:txBody>
      </p:sp>
      <p:sp>
        <p:nvSpPr>
          <p:cNvPr id="4" name="Rectangle 3">
            <a:extLst>
              <a:ext uri="{FF2B5EF4-FFF2-40B4-BE49-F238E27FC236}">
                <a16:creationId xmlns:a16="http://schemas.microsoft.com/office/drawing/2014/main" id="{50D89ED6-C8E1-4536-BC22-C9B6F197A323}"/>
              </a:ext>
            </a:extLst>
          </p:cNvPr>
          <p:cNvSpPr/>
          <p:nvPr/>
        </p:nvSpPr>
        <p:spPr>
          <a:xfrm>
            <a:off x="0" y="6492875"/>
            <a:ext cx="12192000" cy="365124"/>
          </a:xfrm>
          <a:prstGeom prst="rect">
            <a:avLst/>
          </a:prstGeom>
          <a:solidFill>
            <a:srgbClr val="262C3A"/>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1400" b="1">
                <a:solidFill>
                  <a:schemeClr val="bg1"/>
                </a:solidFill>
                <a:cs typeface="Arial"/>
              </a:rPr>
              <a:t>Resource: </a:t>
            </a:r>
            <a:r>
              <a:rPr lang="en-US" sz="1400">
                <a:solidFill>
                  <a:schemeClr val="accent1">
                    <a:lumMod val="20000"/>
                    <a:lumOff val="80000"/>
                  </a:schemeClr>
                </a:solidFill>
                <a:cs typeface="Arial"/>
              </a:rPr>
              <a:t>Knowledge Base Article: Manage Course-Based Flags and To-Dos</a:t>
            </a:r>
          </a:p>
        </p:txBody>
      </p:sp>
      <p:pic>
        <p:nvPicPr>
          <p:cNvPr id="5" name="Picture 4" descr="A screenshot of a computer&#10;&#10;Description automatically generated">
            <a:extLst>
              <a:ext uri="{FF2B5EF4-FFF2-40B4-BE49-F238E27FC236}">
                <a16:creationId xmlns:a16="http://schemas.microsoft.com/office/drawing/2014/main" id="{D83EB78B-CCC1-7DD8-7216-8F135BA4A819}"/>
              </a:ext>
            </a:extLst>
          </p:cNvPr>
          <p:cNvPicPr>
            <a:picLocks noChangeAspect="1"/>
          </p:cNvPicPr>
          <p:nvPr/>
        </p:nvPicPr>
        <p:blipFill>
          <a:blip r:embed="rId3"/>
          <a:stretch>
            <a:fillRect/>
          </a:stretch>
        </p:blipFill>
        <p:spPr>
          <a:xfrm>
            <a:off x="4851400" y="1233789"/>
            <a:ext cx="6807199" cy="4863784"/>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E78470C8-863E-3C1F-F5B9-60E7F7141F4D}"/>
              </a:ext>
            </a:extLst>
          </p:cNvPr>
          <p:cNvPicPr>
            <a:picLocks noChangeAspect="1"/>
          </p:cNvPicPr>
          <p:nvPr/>
        </p:nvPicPr>
        <p:blipFill>
          <a:blip r:embed="rId4"/>
          <a:stretch>
            <a:fillRect/>
          </a:stretch>
        </p:blipFill>
        <p:spPr>
          <a:xfrm>
            <a:off x="4481946" y="1598454"/>
            <a:ext cx="6403108" cy="4665548"/>
          </a:xfrm>
          <a:prstGeom prst="rect">
            <a:avLst/>
          </a:prstGeom>
        </p:spPr>
      </p:pic>
    </p:spTree>
    <p:extLst>
      <p:ext uri="{BB962C8B-B14F-4D97-AF65-F5344CB8AC3E}">
        <p14:creationId xmlns:p14="http://schemas.microsoft.com/office/powerpoint/2010/main" val="216881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D7416-D74B-8CE7-028A-8293AA981840}"/>
              </a:ext>
            </a:extLst>
          </p:cNvPr>
          <p:cNvSpPr>
            <a:spLocks noGrp="1"/>
          </p:cNvSpPr>
          <p:nvPr>
            <p:ph type="title"/>
          </p:nvPr>
        </p:nvSpPr>
        <p:spPr/>
        <p:txBody>
          <a:bodyPr/>
          <a:lstStyle/>
          <a:p>
            <a:r>
              <a:rPr lang="en-US">
                <a:cs typeface="Arial"/>
              </a:rPr>
              <a:t>Student cleared To-Dos</a:t>
            </a:r>
            <a:endParaRPr lang="en-US"/>
          </a:p>
        </p:txBody>
      </p:sp>
      <p:sp>
        <p:nvSpPr>
          <p:cNvPr id="3" name="Content Placeholder 2">
            <a:extLst>
              <a:ext uri="{FF2B5EF4-FFF2-40B4-BE49-F238E27FC236}">
                <a16:creationId xmlns:a16="http://schemas.microsoft.com/office/drawing/2014/main" id="{450E3F5C-6FFD-923D-3167-2FB7A39494A0}"/>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a:cs typeface="Arial"/>
              </a:rPr>
              <a:t>Two kinds:</a:t>
            </a:r>
            <a:endParaRPr lang="en-US"/>
          </a:p>
          <a:p>
            <a:pPr indent="-285750"/>
            <a:r>
              <a:rPr lang="en-US">
                <a:cs typeface="Arial"/>
              </a:rPr>
              <a:t>Student closed without Review</a:t>
            </a:r>
          </a:p>
          <a:p>
            <a:pPr lvl="1"/>
            <a:r>
              <a:rPr lang="en-US">
                <a:cs typeface="Arial"/>
              </a:rPr>
              <a:t>Instructor's Recommendation: Come to office hours</a:t>
            </a:r>
          </a:p>
          <a:p>
            <a:pPr lvl="1"/>
            <a:r>
              <a:rPr lang="en-US">
                <a:cs typeface="Arial"/>
              </a:rPr>
              <a:t>Instructor's Recommendation: Participate more consistently</a:t>
            </a:r>
          </a:p>
          <a:p>
            <a:pPr lvl="1"/>
            <a:r>
              <a:rPr lang="en-US">
                <a:cs typeface="Arial"/>
              </a:rPr>
              <a:t>Instructor's Recommendation: Seek Tutoring</a:t>
            </a:r>
          </a:p>
          <a:p>
            <a:pPr lvl="1"/>
            <a:endParaRPr lang="en-US">
              <a:cs typeface="Arial"/>
            </a:endParaRPr>
          </a:p>
          <a:p>
            <a:pPr indent="-285750"/>
            <a:r>
              <a:rPr lang="en-US">
                <a:cs typeface="Arial"/>
              </a:rPr>
              <a:t>Student closed with Review</a:t>
            </a:r>
          </a:p>
          <a:p>
            <a:pPr lvl="1"/>
            <a:r>
              <a:rPr lang="en-US" sz="2500">
                <a:cs typeface="Arial"/>
              </a:rPr>
              <a:t>Instructor's Recommendation: Talk with your Adviser</a:t>
            </a:r>
          </a:p>
          <a:p>
            <a:pPr lvl="2"/>
            <a:r>
              <a:rPr lang="en-US" sz="1800">
                <a:cs typeface="Arial"/>
              </a:rPr>
              <a:t>Why?</a:t>
            </a:r>
          </a:p>
          <a:p>
            <a:pPr lvl="3"/>
            <a:r>
              <a:rPr lang="en-US" sz="1700">
                <a:cs typeface="Arial"/>
              </a:rPr>
              <a:t>Ability for students to say they did something, even if adviser doesn't interact with To-Do.</a:t>
            </a:r>
          </a:p>
          <a:p>
            <a:pPr lvl="3"/>
            <a:r>
              <a:rPr lang="en-US" sz="1700">
                <a:cs typeface="Arial"/>
              </a:rPr>
              <a:t>Allow adviser to confirm and to close the loop with the instructor.</a:t>
            </a:r>
          </a:p>
          <a:p>
            <a:pPr lvl="2"/>
            <a:r>
              <a:rPr lang="en-US" sz="1800">
                <a:cs typeface="Arial"/>
              </a:rPr>
              <a:t>Best Practice: Clear when you meet with student.</a:t>
            </a:r>
          </a:p>
        </p:txBody>
      </p:sp>
    </p:spTree>
    <p:extLst>
      <p:ext uri="{BB962C8B-B14F-4D97-AF65-F5344CB8AC3E}">
        <p14:creationId xmlns:p14="http://schemas.microsoft.com/office/powerpoint/2010/main" val="343081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21F559-E5C3-D0EA-E8AA-C5E7B58F6783}"/>
              </a:ext>
            </a:extLst>
          </p:cNvPr>
          <p:cNvPicPr>
            <a:picLocks noChangeAspect="1"/>
          </p:cNvPicPr>
          <p:nvPr/>
        </p:nvPicPr>
        <p:blipFill>
          <a:blip r:embed="rId3"/>
          <a:stretch>
            <a:fillRect/>
          </a:stretch>
        </p:blipFill>
        <p:spPr>
          <a:xfrm>
            <a:off x="565931" y="993380"/>
            <a:ext cx="3470360" cy="5752608"/>
          </a:xfrm>
          <a:prstGeom prst="rect">
            <a:avLst/>
          </a:prstGeom>
          <a:ln>
            <a:solidFill>
              <a:schemeClr val="tx1"/>
            </a:solidFill>
          </a:ln>
        </p:spPr>
      </p:pic>
      <p:pic>
        <p:nvPicPr>
          <p:cNvPr id="7" name="Picture 6">
            <a:extLst>
              <a:ext uri="{FF2B5EF4-FFF2-40B4-BE49-F238E27FC236}">
                <a16:creationId xmlns:a16="http://schemas.microsoft.com/office/drawing/2014/main" id="{CB49476B-346D-8FC9-8E82-F6508FA5A13E}"/>
              </a:ext>
            </a:extLst>
          </p:cNvPr>
          <p:cNvPicPr>
            <a:picLocks noChangeAspect="1"/>
          </p:cNvPicPr>
          <p:nvPr/>
        </p:nvPicPr>
        <p:blipFill>
          <a:blip r:embed="rId4"/>
          <a:stretch>
            <a:fillRect/>
          </a:stretch>
        </p:blipFill>
        <p:spPr>
          <a:xfrm>
            <a:off x="4482095" y="993380"/>
            <a:ext cx="3227810" cy="5763947"/>
          </a:xfrm>
          <a:prstGeom prst="rect">
            <a:avLst/>
          </a:prstGeom>
          <a:ln>
            <a:solidFill>
              <a:schemeClr val="tx1"/>
            </a:solidFill>
          </a:ln>
        </p:spPr>
      </p:pic>
      <p:sp>
        <p:nvSpPr>
          <p:cNvPr id="8" name="Arrow: Right 7">
            <a:extLst>
              <a:ext uri="{FF2B5EF4-FFF2-40B4-BE49-F238E27FC236}">
                <a16:creationId xmlns:a16="http://schemas.microsoft.com/office/drawing/2014/main" id="{07E48016-1DA8-CB12-6D9D-9D8D7186B245}"/>
              </a:ext>
            </a:extLst>
          </p:cNvPr>
          <p:cNvSpPr/>
          <p:nvPr/>
        </p:nvSpPr>
        <p:spPr>
          <a:xfrm>
            <a:off x="4101981" y="3555048"/>
            <a:ext cx="282012" cy="2307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5B5A7DE4-B27E-2E09-356E-77F8347E32B8}"/>
              </a:ext>
            </a:extLst>
          </p:cNvPr>
          <p:cNvSpPr/>
          <p:nvPr/>
        </p:nvSpPr>
        <p:spPr>
          <a:xfrm>
            <a:off x="7799339" y="3555048"/>
            <a:ext cx="282012" cy="2307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4D1006E7-DEE6-A702-8B83-3A9FC1D725AE}"/>
              </a:ext>
            </a:extLst>
          </p:cNvPr>
          <p:cNvSpPr>
            <a:spLocks noGrp="1"/>
          </p:cNvSpPr>
          <p:nvPr>
            <p:ph type="title"/>
          </p:nvPr>
        </p:nvSpPr>
        <p:spPr>
          <a:xfrm>
            <a:off x="565931" y="245052"/>
            <a:ext cx="10515600" cy="628255"/>
          </a:xfrm>
        </p:spPr>
        <p:txBody>
          <a:bodyPr>
            <a:normAutofit fontScale="90000"/>
          </a:bodyPr>
          <a:lstStyle/>
          <a:p>
            <a:r>
              <a:rPr lang="en-US"/>
              <a:t>Student View: Student-closed with review</a:t>
            </a:r>
          </a:p>
        </p:txBody>
      </p:sp>
      <p:pic>
        <p:nvPicPr>
          <p:cNvPr id="4" name="Picture 2">
            <a:extLst>
              <a:ext uri="{FF2B5EF4-FFF2-40B4-BE49-F238E27FC236}">
                <a16:creationId xmlns:a16="http://schemas.microsoft.com/office/drawing/2014/main" id="{3088B8BC-10ED-01E0-9CC7-385C2BDA50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8854" y="982040"/>
            <a:ext cx="3483720" cy="576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517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B1E7EB82-3E3E-F98D-E783-1A4228CB8BFD}"/>
              </a:ext>
            </a:extLst>
          </p:cNvPr>
          <p:cNvSpPr txBox="1">
            <a:spLocks/>
          </p:cNvSpPr>
          <p:nvPr/>
        </p:nvSpPr>
        <p:spPr>
          <a:xfrm>
            <a:off x="565931" y="245052"/>
            <a:ext cx="10515600" cy="628255"/>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Adviser View: Student-closed with review</a:t>
            </a:r>
          </a:p>
        </p:txBody>
      </p:sp>
      <p:pic>
        <p:nvPicPr>
          <p:cNvPr id="5" name="Picture 4">
            <a:extLst>
              <a:ext uri="{FF2B5EF4-FFF2-40B4-BE49-F238E27FC236}">
                <a16:creationId xmlns:a16="http://schemas.microsoft.com/office/drawing/2014/main" id="{A54CC16A-9032-1333-3E90-EFB82C675A40}"/>
              </a:ext>
            </a:extLst>
          </p:cNvPr>
          <p:cNvPicPr>
            <a:picLocks noChangeAspect="1"/>
          </p:cNvPicPr>
          <p:nvPr/>
        </p:nvPicPr>
        <p:blipFill>
          <a:blip r:embed="rId3"/>
          <a:stretch>
            <a:fillRect/>
          </a:stretch>
        </p:blipFill>
        <p:spPr>
          <a:xfrm>
            <a:off x="635686" y="945148"/>
            <a:ext cx="10515600" cy="5738851"/>
          </a:xfrm>
          <a:prstGeom prst="rect">
            <a:avLst/>
          </a:prstGeom>
          <a:ln>
            <a:solidFill>
              <a:schemeClr val="tx1"/>
            </a:solidFill>
          </a:ln>
        </p:spPr>
      </p:pic>
    </p:spTree>
    <p:extLst>
      <p:ext uri="{BB962C8B-B14F-4D97-AF65-F5344CB8AC3E}">
        <p14:creationId xmlns:p14="http://schemas.microsoft.com/office/powerpoint/2010/main" val="2995500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B1E7EB82-3E3E-F98D-E783-1A4228CB8BFD}"/>
              </a:ext>
            </a:extLst>
          </p:cNvPr>
          <p:cNvSpPr txBox="1">
            <a:spLocks/>
          </p:cNvSpPr>
          <p:nvPr/>
        </p:nvSpPr>
        <p:spPr>
          <a:xfrm>
            <a:off x="565931" y="245052"/>
            <a:ext cx="10515600" cy="628255"/>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Adviser View: Student-closed with review</a:t>
            </a:r>
          </a:p>
        </p:txBody>
      </p:sp>
      <p:pic>
        <p:nvPicPr>
          <p:cNvPr id="2" name="Picture 2">
            <a:extLst>
              <a:ext uri="{FF2B5EF4-FFF2-40B4-BE49-F238E27FC236}">
                <a16:creationId xmlns:a16="http://schemas.microsoft.com/office/drawing/2014/main" id="{85D272A8-E461-5210-7793-18AF6714D6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81" y="940701"/>
            <a:ext cx="10515600" cy="57503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864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B1E7EB82-3E3E-F98D-E783-1A4228CB8BFD}"/>
              </a:ext>
            </a:extLst>
          </p:cNvPr>
          <p:cNvSpPr txBox="1">
            <a:spLocks/>
          </p:cNvSpPr>
          <p:nvPr/>
        </p:nvSpPr>
        <p:spPr>
          <a:xfrm>
            <a:off x="565931" y="245052"/>
            <a:ext cx="10515600" cy="628255"/>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Adviser View: Student-closed with review</a:t>
            </a:r>
          </a:p>
        </p:txBody>
      </p:sp>
      <p:pic>
        <p:nvPicPr>
          <p:cNvPr id="3" name="Picture 2">
            <a:extLst>
              <a:ext uri="{FF2B5EF4-FFF2-40B4-BE49-F238E27FC236}">
                <a16:creationId xmlns:a16="http://schemas.microsoft.com/office/drawing/2014/main" id="{02AA3445-92B2-DB7E-57C7-017269DB9CDA}"/>
              </a:ext>
            </a:extLst>
          </p:cNvPr>
          <p:cNvPicPr>
            <a:picLocks noChangeAspect="1"/>
          </p:cNvPicPr>
          <p:nvPr/>
        </p:nvPicPr>
        <p:blipFill>
          <a:blip r:embed="rId3"/>
          <a:stretch>
            <a:fillRect/>
          </a:stretch>
        </p:blipFill>
        <p:spPr>
          <a:xfrm>
            <a:off x="704475" y="873307"/>
            <a:ext cx="9945051" cy="5939958"/>
          </a:xfrm>
          <a:prstGeom prst="rect">
            <a:avLst/>
          </a:prstGeom>
        </p:spPr>
      </p:pic>
    </p:spTree>
    <p:extLst>
      <p:ext uri="{BB962C8B-B14F-4D97-AF65-F5344CB8AC3E}">
        <p14:creationId xmlns:p14="http://schemas.microsoft.com/office/powerpoint/2010/main" val="3133024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heel&#10;&#10;Description automatically generated">
            <a:extLst>
              <a:ext uri="{FF2B5EF4-FFF2-40B4-BE49-F238E27FC236}">
                <a16:creationId xmlns:a16="http://schemas.microsoft.com/office/drawing/2014/main" id="{25E38966-1FFC-0220-7F01-3ED00ACEA221}"/>
              </a:ext>
            </a:extLst>
          </p:cNvPr>
          <p:cNvPicPr>
            <a:picLocks noChangeAspect="1"/>
          </p:cNvPicPr>
          <p:nvPr/>
        </p:nvPicPr>
        <p:blipFill>
          <a:blip r:embed="rId3">
            <a:extLst>
              <a:ext uri="{BEBA8EAE-BF5A-486C-A8C5-ECC9F3942E4B}">
                <a14:imgProps xmlns:a14="http://schemas.microsoft.com/office/drawing/2010/main">
                  <a14:imgLayer r:embed="rId4">
                    <a14:imgEffect>
                      <a14:artisticCrisscrossEtching trans="30000" pressure="1"/>
                    </a14:imgEffect>
                  </a14:imgLayer>
                </a14:imgProps>
              </a:ext>
              <a:ext uri="{28A0092B-C50C-407E-A947-70E740481C1C}">
                <a14:useLocalDpi xmlns:a14="http://schemas.microsoft.com/office/drawing/2010/main" val="0"/>
              </a:ext>
            </a:extLst>
          </a:blip>
          <a:stretch>
            <a:fillRect/>
          </a:stretch>
        </p:blipFill>
        <p:spPr>
          <a:xfrm>
            <a:off x="7162800" y="1692831"/>
            <a:ext cx="4765040" cy="4765040"/>
          </a:xfrm>
          <a:prstGeom prst="rect">
            <a:avLst/>
          </a:prstGeom>
        </p:spPr>
      </p:pic>
      <p:sp>
        <p:nvSpPr>
          <p:cNvPr id="2" name="Title 1">
            <a:extLst>
              <a:ext uri="{FF2B5EF4-FFF2-40B4-BE49-F238E27FC236}">
                <a16:creationId xmlns:a16="http://schemas.microsoft.com/office/drawing/2014/main" id="{9C59F043-A906-B605-ACED-3A7C1BA1E5D1}"/>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16DD1A9-8BB6-FF2C-7E59-A4C01096DA90}"/>
              </a:ext>
            </a:extLst>
          </p:cNvPr>
          <p:cNvSpPr>
            <a:spLocks noGrp="1"/>
          </p:cNvSpPr>
          <p:nvPr>
            <p:ph idx="1"/>
          </p:nvPr>
        </p:nvSpPr>
        <p:spPr/>
        <p:txBody>
          <a:bodyPr vert="horz" lIns="91440" tIns="45720" rIns="91440" bIns="45720" rtlCol="0" anchor="t">
            <a:normAutofit fontScale="70000" lnSpcReduction="20000"/>
          </a:bodyPr>
          <a:lstStyle/>
          <a:p>
            <a:r>
              <a:rPr lang="en-US"/>
              <a:t>Progress Survey Dates</a:t>
            </a:r>
          </a:p>
          <a:p>
            <a:r>
              <a:rPr lang="en-US"/>
              <a:t>Changes to Progress Reporting</a:t>
            </a:r>
          </a:p>
          <a:p>
            <a:r>
              <a:rPr lang="en-US"/>
              <a:t>Fall 2023 Survey Options</a:t>
            </a:r>
          </a:p>
          <a:p>
            <a:r>
              <a:rPr lang="en-US"/>
              <a:t>Filtering </a:t>
            </a:r>
          </a:p>
          <a:p>
            <a:r>
              <a:rPr lang="en-US"/>
              <a:t>Flags and To-Dos</a:t>
            </a:r>
          </a:p>
          <a:p>
            <a:r>
              <a:rPr lang="en-US"/>
              <a:t>Managing Tracking Items</a:t>
            </a:r>
          </a:p>
          <a:p>
            <a:pPr lvl="1"/>
            <a:r>
              <a:rPr lang="en-US"/>
              <a:t>Student Cleared To-Dos</a:t>
            </a:r>
          </a:p>
          <a:p>
            <a:pPr lvl="2"/>
            <a:r>
              <a:rPr lang="en-US"/>
              <a:t>Student Closed with Review (student view, adviser view)</a:t>
            </a:r>
          </a:p>
          <a:p>
            <a:pPr lvl="2"/>
            <a:r>
              <a:rPr lang="en-US"/>
              <a:t>Student Closed without Review (student view)</a:t>
            </a:r>
          </a:p>
          <a:p>
            <a:pPr lvl="1"/>
            <a:r>
              <a:rPr lang="en-US"/>
              <a:t>Instructor view: progress survey and student-closed To-Do with review</a:t>
            </a:r>
          </a:p>
          <a:p>
            <a:r>
              <a:rPr lang="en-US"/>
              <a:t>Documentation</a:t>
            </a:r>
          </a:p>
          <a:p>
            <a:r>
              <a:rPr lang="en-US"/>
              <a:t>Helpful Links</a:t>
            </a:r>
          </a:p>
          <a:p>
            <a:r>
              <a:rPr lang="en-US"/>
              <a:t>Future presentations</a:t>
            </a:r>
          </a:p>
          <a:p>
            <a:r>
              <a:rPr lang="en-US"/>
              <a:t>Contact</a:t>
            </a:r>
          </a:p>
        </p:txBody>
      </p:sp>
    </p:spTree>
    <p:extLst>
      <p:ext uri="{BB962C8B-B14F-4D97-AF65-F5344CB8AC3E}">
        <p14:creationId xmlns:p14="http://schemas.microsoft.com/office/powerpoint/2010/main" val="1979287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9AC42F-C4F2-9B52-9FED-6CCD9F172502}"/>
              </a:ext>
            </a:extLst>
          </p:cNvPr>
          <p:cNvPicPr>
            <a:picLocks noChangeAspect="1"/>
          </p:cNvPicPr>
          <p:nvPr/>
        </p:nvPicPr>
        <p:blipFill>
          <a:blip r:embed="rId3"/>
          <a:stretch>
            <a:fillRect/>
          </a:stretch>
        </p:blipFill>
        <p:spPr>
          <a:xfrm>
            <a:off x="8326104" y="858856"/>
            <a:ext cx="3270418" cy="5874052"/>
          </a:xfrm>
          <a:prstGeom prst="rect">
            <a:avLst/>
          </a:prstGeom>
          <a:ln>
            <a:solidFill>
              <a:schemeClr val="tx1"/>
            </a:solidFill>
          </a:ln>
        </p:spPr>
      </p:pic>
      <p:pic>
        <p:nvPicPr>
          <p:cNvPr id="2050" name="Picture 2">
            <a:extLst>
              <a:ext uri="{FF2B5EF4-FFF2-40B4-BE49-F238E27FC236}">
                <a16:creationId xmlns:a16="http://schemas.microsoft.com/office/drawing/2014/main" id="{666A5FFA-2960-79FA-198C-D26BE81FDD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22"/>
          <a:stretch/>
        </p:blipFill>
        <p:spPr bwMode="auto">
          <a:xfrm>
            <a:off x="595478" y="864283"/>
            <a:ext cx="3556083" cy="58432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695B795-FFBB-F6B6-0D35-7854B23150BC}"/>
              </a:ext>
            </a:extLst>
          </p:cNvPr>
          <p:cNvPicPr>
            <a:picLocks noChangeAspect="1"/>
          </p:cNvPicPr>
          <p:nvPr/>
        </p:nvPicPr>
        <p:blipFill>
          <a:blip r:embed="rId5"/>
          <a:stretch>
            <a:fillRect/>
          </a:stretch>
        </p:blipFill>
        <p:spPr>
          <a:xfrm>
            <a:off x="4597273" y="858856"/>
            <a:ext cx="3283119" cy="5848651"/>
          </a:xfrm>
          <a:prstGeom prst="rect">
            <a:avLst/>
          </a:prstGeom>
          <a:ln>
            <a:solidFill>
              <a:schemeClr val="tx1"/>
            </a:solidFill>
          </a:ln>
        </p:spPr>
      </p:pic>
      <p:sp>
        <p:nvSpPr>
          <p:cNvPr id="6" name="Arrow: Right 5">
            <a:extLst>
              <a:ext uri="{FF2B5EF4-FFF2-40B4-BE49-F238E27FC236}">
                <a16:creationId xmlns:a16="http://schemas.microsoft.com/office/drawing/2014/main" id="{FAB34532-2942-69B3-7D19-C709B14FE69D}"/>
              </a:ext>
            </a:extLst>
          </p:cNvPr>
          <p:cNvSpPr/>
          <p:nvPr/>
        </p:nvSpPr>
        <p:spPr>
          <a:xfrm>
            <a:off x="4288702" y="3555159"/>
            <a:ext cx="282012" cy="2307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4FA17202-F92F-61C5-060C-0DE5809EE41A}"/>
              </a:ext>
            </a:extLst>
          </p:cNvPr>
          <p:cNvSpPr/>
          <p:nvPr/>
        </p:nvSpPr>
        <p:spPr>
          <a:xfrm>
            <a:off x="7956561" y="4391112"/>
            <a:ext cx="282012" cy="2307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9">
            <a:extLst>
              <a:ext uri="{FF2B5EF4-FFF2-40B4-BE49-F238E27FC236}">
                <a16:creationId xmlns:a16="http://schemas.microsoft.com/office/drawing/2014/main" id="{2A06BEE0-1268-DD32-577D-9327338984D1}"/>
              </a:ext>
            </a:extLst>
          </p:cNvPr>
          <p:cNvSpPr txBox="1">
            <a:spLocks/>
          </p:cNvSpPr>
          <p:nvPr/>
        </p:nvSpPr>
        <p:spPr>
          <a:xfrm>
            <a:off x="565931" y="245052"/>
            <a:ext cx="10515600" cy="628255"/>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Student-closed without review</a:t>
            </a:r>
          </a:p>
        </p:txBody>
      </p:sp>
    </p:spTree>
    <p:extLst>
      <p:ext uri="{BB962C8B-B14F-4D97-AF65-F5344CB8AC3E}">
        <p14:creationId xmlns:p14="http://schemas.microsoft.com/office/powerpoint/2010/main" val="2070552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93B528-7CF7-7C9B-4BA2-FD6EB31669AB}"/>
              </a:ext>
            </a:extLst>
          </p:cNvPr>
          <p:cNvPicPr>
            <a:picLocks noChangeAspect="1"/>
          </p:cNvPicPr>
          <p:nvPr/>
        </p:nvPicPr>
        <p:blipFill>
          <a:blip r:embed="rId3"/>
          <a:stretch>
            <a:fillRect/>
          </a:stretch>
        </p:blipFill>
        <p:spPr>
          <a:xfrm>
            <a:off x="6096000" y="1358479"/>
            <a:ext cx="5764233" cy="4516017"/>
          </a:xfrm>
          <a:prstGeom prst="rect">
            <a:avLst/>
          </a:prstGeom>
        </p:spPr>
      </p:pic>
      <p:sp>
        <p:nvSpPr>
          <p:cNvPr id="2" name="Title 1">
            <a:extLst>
              <a:ext uri="{FF2B5EF4-FFF2-40B4-BE49-F238E27FC236}">
                <a16:creationId xmlns:a16="http://schemas.microsoft.com/office/drawing/2014/main" id="{BC13CD56-405E-B336-764A-A446A3B58C41}"/>
              </a:ext>
            </a:extLst>
          </p:cNvPr>
          <p:cNvSpPr>
            <a:spLocks noGrp="1"/>
          </p:cNvSpPr>
          <p:nvPr>
            <p:ph type="title"/>
          </p:nvPr>
        </p:nvSpPr>
        <p:spPr/>
        <p:txBody>
          <a:bodyPr/>
          <a:lstStyle/>
          <a:p>
            <a:r>
              <a:rPr lang="en-US"/>
              <a:t>Tracking Items do not disappear</a:t>
            </a:r>
          </a:p>
        </p:txBody>
      </p:sp>
      <p:sp>
        <p:nvSpPr>
          <p:cNvPr id="3" name="Content Placeholder 2">
            <a:extLst>
              <a:ext uri="{FF2B5EF4-FFF2-40B4-BE49-F238E27FC236}">
                <a16:creationId xmlns:a16="http://schemas.microsoft.com/office/drawing/2014/main" id="{9D1CC1C3-AD2E-59B1-92EF-2E65E6EEC475}"/>
              </a:ext>
            </a:extLst>
          </p:cNvPr>
          <p:cNvSpPr>
            <a:spLocks noGrp="1"/>
          </p:cNvSpPr>
          <p:nvPr>
            <p:ph idx="1"/>
          </p:nvPr>
        </p:nvSpPr>
        <p:spPr>
          <a:xfrm>
            <a:off x="838200" y="1825625"/>
            <a:ext cx="4701466" cy="4351338"/>
          </a:xfrm>
        </p:spPr>
        <p:txBody>
          <a:bodyPr vert="horz" lIns="91440" tIns="45720" rIns="91440" bIns="45720" rtlCol="0" anchor="t">
            <a:normAutofit/>
          </a:bodyPr>
          <a:lstStyle/>
          <a:p>
            <a:r>
              <a:rPr lang="en-US">
                <a:cs typeface="Calibri"/>
              </a:rPr>
              <a:t>Tracking Items (Kudos, To-Dos, Flags) do not "disappear“</a:t>
            </a:r>
          </a:p>
          <a:p>
            <a:r>
              <a:rPr lang="en-US">
                <a:cs typeface="Calibri"/>
              </a:rPr>
              <a:t>Active and Resolved Tracking Items are visible via Edit Filters</a:t>
            </a:r>
          </a:p>
        </p:txBody>
      </p:sp>
      <p:sp>
        <p:nvSpPr>
          <p:cNvPr id="4" name="Rectangle 3">
            <a:extLst>
              <a:ext uri="{FF2B5EF4-FFF2-40B4-BE49-F238E27FC236}">
                <a16:creationId xmlns:a16="http://schemas.microsoft.com/office/drawing/2014/main" id="{939B5460-98F8-962F-382A-7E5E637E5074}"/>
              </a:ext>
            </a:extLst>
          </p:cNvPr>
          <p:cNvSpPr/>
          <p:nvPr/>
        </p:nvSpPr>
        <p:spPr>
          <a:xfrm>
            <a:off x="0" y="6492875"/>
            <a:ext cx="12192000" cy="365124"/>
          </a:xfrm>
          <a:prstGeom prst="rect">
            <a:avLst/>
          </a:prstGeom>
          <a:solidFill>
            <a:srgbClr val="262C3A"/>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6" name="Picture 5">
            <a:extLst>
              <a:ext uri="{FF2B5EF4-FFF2-40B4-BE49-F238E27FC236}">
                <a16:creationId xmlns:a16="http://schemas.microsoft.com/office/drawing/2014/main" id="{DA23E048-F22E-7AE9-441E-A705F846081E}"/>
              </a:ext>
            </a:extLst>
          </p:cNvPr>
          <p:cNvPicPr>
            <a:picLocks noChangeAspect="1"/>
          </p:cNvPicPr>
          <p:nvPr/>
        </p:nvPicPr>
        <p:blipFill>
          <a:blip r:embed="rId4"/>
          <a:stretch>
            <a:fillRect/>
          </a:stretch>
        </p:blipFill>
        <p:spPr>
          <a:xfrm>
            <a:off x="5352487" y="1509713"/>
            <a:ext cx="6732755" cy="4516016"/>
          </a:xfrm>
          <a:prstGeom prst="rect">
            <a:avLst/>
          </a:prstGeom>
        </p:spPr>
      </p:pic>
    </p:spTree>
    <p:extLst>
      <p:ext uri="{BB962C8B-B14F-4D97-AF65-F5344CB8AC3E}">
        <p14:creationId xmlns:p14="http://schemas.microsoft.com/office/powerpoint/2010/main" val="177649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11D32-8B50-A799-B5BD-A4BA7143E7E4}"/>
              </a:ext>
            </a:extLst>
          </p:cNvPr>
          <p:cNvSpPr>
            <a:spLocks noGrp="1"/>
          </p:cNvSpPr>
          <p:nvPr>
            <p:ph type="title"/>
          </p:nvPr>
        </p:nvSpPr>
        <p:spPr/>
        <p:txBody>
          <a:bodyPr/>
          <a:lstStyle/>
          <a:p>
            <a:r>
              <a:rPr lang="en-US">
                <a:ea typeface="+mj-lt"/>
                <a:cs typeface="+mj-lt"/>
              </a:rPr>
              <a:t>Instructor view of a Progress Survey</a:t>
            </a:r>
            <a:endParaRPr lang="en-US"/>
          </a:p>
        </p:txBody>
      </p:sp>
      <p:sp>
        <p:nvSpPr>
          <p:cNvPr id="6" name="Rectangle 5">
            <a:extLst>
              <a:ext uri="{FF2B5EF4-FFF2-40B4-BE49-F238E27FC236}">
                <a16:creationId xmlns:a16="http://schemas.microsoft.com/office/drawing/2014/main" id="{D6640B7D-EC1D-E80F-B276-D683EE67ABBB}"/>
              </a:ext>
            </a:extLst>
          </p:cNvPr>
          <p:cNvSpPr/>
          <p:nvPr/>
        </p:nvSpPr>
        <p:spPr>
          <a:xfrm>
            <a:off x="0" y="6492875"/>
            <a:ext cx="12192000" cy="365124"/>
          </a:xfrm>
          <a:prstGeom prst="rect">
            <a:avLst/>
          </a:prstGeom>
          <a:solidFill>
            <a:srgbClr val="262C3A"/>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Box 7">
            <a:extLst>
              <a:ext uri="{FF2B5EF4-FFF2-40B4-BE49-F238E27FC236}">
                <a16:creationId xmlns:a16="http://schemas.microsoft.com/office/drawing/2014/main" id="{C6F314AF-1782-3D3B-44CB-0ECC6356AF7F}"/>
              </a:ext>
            </a:extLst>
          </p:cNvPr>
          <p:cNvSpPr txBox="1"/>
          <p:nvPr/>
        </p:nvSpPr>
        <p:spPr>
          <a:xfrm>
            <a:off x="0" y="6492875"/>
            <a:ext cx="11855533" cy="307777"/>
          </a:xfrm>
          <a:prstGeom prst="rect">
            <a:avLst/>
          </a:prstGeom>
          <a:noFill/>
        </p:spPr>
        <p:txBody>
          <a:bodyPr wrap="square" lIns="91440" tIns="45720" rIns="91440" bIns="45720" rtlCol="0" anchor="t">
            <a:spAutoFit/>
          </a:bodyPr>
          <a:lstStyle/>
          <a:p>
            <a:r>
              <a:rPr lang="en-US" sz="1400" b="1">
                <a:solidFill>
                  <a:schemeClr val="bg1"/>
                </a:solidFill>
              </a:rPr>
              <a:t>Resource:</a:t>
            </a:r>
            <a:r>
              <a:rPr lang="en-US" sz="1400">
                <a:solidFill>
                  <a:schemeClr val="bg1"/>
                </a:solidFill>
              </a:rPr>
              <a:t> </a:t>
            </a:r>
            <a:r>
              <a:rPr lang="en-US" sz="1400">
                <a:solidFill>
                  <a:schemeClr val="accent1">
                    <a:lumMod val="20000"/>
                    <a:lumOff val="80000"/>
                  </a:schemeClr>
                </a:solidFill>
              </a:rPr>
              <a:t>Knowledge Base article: </a:t>
            </a:r>
            <a:r>
              <a:rPr lang="en-US" sz="1400">
                <a:solidFill>
                  <a:schemeClr val="accent1">
                    <a:lumMod val="20000"/>
                    <a:lumOff val="80000"/>
                  </a:schemeClr>
                </a:solidFill>
                <a:ea typeface="+mn-lt"/>
                <a:cs typeface="+mn-lt"/>
              </a:rPr>
              <a:t>See response to progress reporting</a:t>
            </a:r>
          </a:p>
        </p:txBody>
      </p:sp>
      <p:sp>
        <p:nvSpPr>
          <p:cNvPr id="12" name="Content Placeholder 11">
            <a:extLst>
              <a:ext uri="{FF2B5EF4-FFF2-40B4-BE49-F238E27FC236}">
                <a16:creationId xmlns:a16="http://schemas.microsoft.com/office/drawing/2014/main" id="{08C5716F-AB0F-6731-9DA4-36B98399EC86}"/>
              </a:ext>
            </a:extLst>
          </p:cNvPr>
          <p:cNvSpPr>
            <a:spLocks noGrp="1"/>
          </p:cNvSpPr>
          <p:nvPr>
            <p:ph idx="1"/>
          </p:nvPr>
        </p:nvSpPr>
        <p:spPr>
          <a:xfrm>
            <a:off x="452414" y="1558212"/>
            <a:ext cx="4102925" cy="4351338"/>
          </a:xfrm>
        </p:spPr>
        <p:txBody>
          <a:bodyPr vert="horz" lIns="91440" tIns="45720" rIns="91440" bIns="45720" rtlCol="0" anchor="t">
            <a:normAutofit/>
          </a:bodyPr>
          <a:lstStyle/>
          <a:p>
            <a:r>
              <a:rPr lang="en-US" sz="1800">
                <a:solidFill>
                  <a:srgbClr val="000000"/>
                </a:solidFill>
                <a:latin typeface="+mj-lt"/>
                <a:cs typeface="Calibri"/>
              </a:rPr>
              <a:t>Comments are required to submit </a:t>
            </a:r>
            <a:endParaRPr lang="en-US">
              <a:solidFill>
                <a:srgbClr val="262C3A"/>
              </a:solidFill>
              <a:latin typeface="+mj-lt"/>
              <a:cs typeface="Arial" panose="020B0604020202020204"/>
            </a:endParaRPr>
          </a:p>
          <a:p>
            <a:pPr marL="0" indent="0">
              <a:buNone/>
            </a:pPr>
            <a:r>
              <a:rPr lang="en-US" sz="1800">
                <a:solidFill>
                  <a:srgbClr val="000000"/>
                </a:solidFill>
                <a:latin typeface="+mj-lt"/>
                <a:cs typeface="Calibri"/>
              </a:rPr>
              <a:t>… but individuals will choose what they type.</a:t>
            </a:r>
          </a:p>
          <a:p>
            <a:pPr marL="0" indent="0">
              <a:buNone/>
            </a:pPr>
            <a:endParaRPr lang="en-US" sz="1800">
              <a:solidFill>
                <a:srgbClr val="000000"/>
              </a:solidFill>
              <a:latin typeface="+mj-lt"/>
              <a:cs typeface="Calibri"/>
            </a:endParaRPr>
          </a:p>
          <a:p>
            <a:pPr marL="0" indent="0">
              <a:buNone/>
            </a:pPr>
            <a:r>
              <a:rPr lang="en-US" sz="1800">
                <a:solidFill>
                  <a:srgbClr val="000000"/>
                </a:solidFill>
                <a:latin typeface="+mj-lt"/>
                <a:cs typeface="Calibri"/>
              </a:rPr>
              <a:t>Instructor Best Practice:</a:t>
            </a:r>
          </a:p>
          <a:p>
            <a:pPr marL="0" indent="0">
              <a:buNone/>
            </a:pPr>
            <a:r>
              <a:rPr lang="en-US" sz="1800">
                <a:solidFill>
                  <a:srgbClr val="000000"/>
                </a:solidFill>
                <a:latin typeface="+mj-lt"/>
                <a:cs typeface="Calibri"/>
              </a:rPr>
              <a:t>Provide information for the academic adviser to discuss with the student </a:t>
            </a:r>
          </a:p>
          <a:p>
            <a:pPr marL="0" indent="0">
              <a:buNone/>
            </a:pPr>
            <a:r>
              <a:rPr lang="en-US" sz="1400">
                <a:solidFill>
                  <a:srgbClr val="000000"/>
                </a:solidFill>
                <a:latin typeface="+mj-lt"/>
                <a:cs typeface="Calibri"/>
              </a:rPr>
              <a:t>(We saw an example of a helpful comment earlier when we talked about multiple flags. </a:t>
            </a:r>
            <a:r>
              <a:rPr lang="en-US" sz="1400">
                <a:solidFill>
                  <a:srgbClr val="000000"/>
                </a:solidFill>
                <a:latin typeface="+mj-lt"/>
                <a:cs typeface="Calibri"/>
                <a:sym typeface="Wingdings" panose="05000000000000000000" pitchFamily="2" charset="2"/>
              </a:rPr>
              <a:t></a:t>
            </a:r>
            <a:r>
              <a:rPr lang="en-US" sz="1400">
                <a:solidFill>
                  <a:srgbClr val="000000"/>
                </a:solidFill>
                <a:latin typeface="+mj-lt"/>
                <a:cs typeface="Calibri"/>
              </a:rPr>
              <a:t>)</a:t>
            </a:r>
          </a:p>
        </p:txBody>
      </p:sp>
      <p:pic>
        <p:nvPicPr>
          <p:cNvPr id="4" name="Picture 3">
            <a:extLst>
              <a:ext uri="{FF2B5EF4-FFF2-40B4-BE49-F238E27FC236}">
                <a16:creationId xmlns:a16="http://schemas.microsoft.com/office/drawing/2014/main" id="{231AF5DF-D6B9-FA0B-E146-6C9D35EE7EE7}"/>
              </a:ext>
            </a:extLst>
          </p:cNvPr>
          <p:cNvPicPr>
            <a:picLocks noChangeAspect="1"/>
          </p:cNvPicPr>
          <p:nvPr/>
        </p:nvPicPr>
        <p:blipFill>
          <a:blip r:embed="rId3"/>
          <a:stretch>
            <a:fillRect/>
          </a:stretch>
        </p:blipFill>
        <p:spPr>
          <a:xfrm>
            <a:off x="4555339" y="1558212"/>
            <a:ext cx="7312635" cy="3282441"/>
          </a:xfrm>
          <a:prstGeom prst="rect">
            <a:avLst/>
          </a:prstGeom>
          <a:ln>
            <a:solidFill>
              <a:schemeClr val="tx1"/>
            </a:solidFill>
          </a:ln>
        </p:spPr>
      </p:pic>
    </p:spTree>
    <p:extLst>
      <p:ext uri="{BB962C8B-B14F-4D97-AF65-F5344CB8AC3E}">
        <p14:creationId xmlns:p14="http://schemas.microsoft.com/office/powerpoint/2010/main" val="139294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274A-325E-1526-8013-2C7B5F6E1D7A}"/>
              </a:ext>
            </a:extLst>
          </p:cNvPr>
          <p:cNvSpPr>
            <a:spLocks noGrp="1"/>
          </p:cNvSpPr>
          <p:nvPr>
            <p:ph type="title"/>
          </p:nvPr>
        </p:nvSpPr>
        <p:spPr/>
        <p:txBody>
          <a:bodyPr/>
          <a:lstStyle/>
          <a:p>
            <a:r>
              <a:rPr lang="en-US" sz="4000">
                <a:solidFill>
                  <a:srgbClr val="000000"/>
                </a:solidFill>
                <a:latin typeface="Calibri Light"/>
                <a:cs typeface="Calibri Light"/>
              </a:rPr>
              <a:t>Instructor View Example: Response to To-Dos</a:t>
            </a:r>
            <a:endParaRPr lang="en-US"/>
          </a:p>
        </p:txBody>
      </p:sp>
      <p:pic>
        <p:nvPicPr>
          <p:cNvPr id="6" name="Picture 5">
            <a:extLst>
              <a:ext uri="{FF2B5EF4-FFF2-40B4-BE49-F238E27FC236}">
                <a16:creationId xmlns:a16="http://schemas.microsoft.com/office/drawing/2014/main" id="{278C3A7B-CE89-1185-1378-9B8E67C3B2CC}"/>
              </a:ext>
            </a:extLst>
          </p:cNvPr>
          <p:cNvPicPr>
            <a:picLocks noChangeAspect="1"/>
          </p:cNvPicPr>
          <p:nvPr/>
        </p:nvPicPr>
        <p:blipFill>
          <a:blip r:embed="rId3"/>
          <a:stretch>
            <a:fillRect/>
          </a:stretch>
        </p:blipFill>
        <p:spPr>
          <a:xfrm>
            <a:off x="981009" y="1581107"/>
            <a:ext cx="9972829" cy="4911768"/>
          </a:xfrm>
          <a:prstGeom prst="rect">
            <a:avLst/>
          </a:prstGeom>
        </p:spPr>
      </p:pic>
    </p:spTree>
    <p:extLst>
      <p:ext uri="{BB962C8B-B14F-4D97-AF65-F5344CB8AC3E}">
        <p14:creationId xmlns:p14="http://schemas.microsoft.com/office/powerpoint/2010/main" val="1345440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0D5B2-7407-76C0-B7B9-42A97224D964}"/>
              </a:ext>
            </a:extLst>
          </p:cNvPr>
          <p:cNvSpPr>
            <a:spLocks noGrp="1"/>
          </p:cNvSpPr>
          <p:nvPr>
            <p:ph type="title"/>
          </p:nvPr>
        </p:nvSpPr>
        <p:spPr/>
        <p:txBody>
          <a:bodyPr/>
          <a:lstStyle/>
          <a:p>
            <a:r>
              <a:rPr lang="en-US">
                <a:cs typeface="Arial"/>
              </a:rPr>
              <a:t>Documentation</a:t>
            </a:r>
            <a:endParaRPr lang="en-US"/>
          </a:p>
        </p:txBody>
      </p:sp>
      <p:sp>
        <p:nvSpPr>
          <p:cNvPr id="3" name="Content Placeholder 2">
            <a:extLst>
              <a:ext uri="{FF2B5EF4-FFF2-40B4-BE49-F238E27FC236}">
                <a16:creationId xmlns:a16="http://schemas.microsoft.com/office/drawing/2014/main" id="{D99068F2-953D-AFCC-448A-60BF0DE55E33}"/>
              </a:ext>
            </a:extLst>
          </p:cNvPr>
          <p:cNvSpPr>
            <a:spLocks noGrp="1"/>
          </p:cNvSpPr>
          <p:nvPr>
            <p:ph idx="1"/>
          </p:nvPr>
        </p:nvSpPr>
        <p:spPr/>
        <p:txBody>
          <a:bodyPr vert="horz" lIns="91440" tIns="45720" rIns="91440" bIns="45720" rtlCol="0" anchor="t">
            <a:normAutofit fontScale="92500" lnSpcReduction="10000"/>
          </a:bodyPr>
          <a:lstStyle/>
          <a:p>
            <a:r>
              <a:rPr lang="en-US">
                <a:cs typeface="Arial"/>
              </a:rPr>
              <a:t>Documenting student interactions allows the success network around a student to communicate efficiently. </a:t>
            </a:r>
            <a:endParaRPr lang="en-US"/>
          </a:p>
          <a:p>
            <a:endParaRPr lang="en-US">
              <a:cs typeface="Arial"/>
            </a:endParaRPr>
          </a:p>
          <a:p>
            <a:r>
              <a:rPr lang="en-US">
                <a:cs typeface="Arial"/>
              </a:rPr>
              <a:t>Why?</a:t>
            </a:r>
            <a:endParaRPr lang="en-US"/>
          </a:p>
          <a:p>
            <a:pPr lvl="1" indent="-285750"/>
            <a:r>
              <a:rPr lang="en-US">
                <a:cs typeface="Arial"/>
              </a:rPr>
              <a:t>Students know they are supported and have a network, who can connect them to further resources as needed.</a:t>
            </a:r>
          </a:p>
          <a:p>
            <a:pPr lvl="1" indent="-285750"/>
            <a:r>
              <a:rPr lang="en-US">
                <a:cs typeface="Arial"/>
              </a:rPr>
              <a:t>Others can see prior conversations the student had regarding a Flag or To-Do.</a:t>
            </a:r>
          </a:p>
          <a:p>
            <a:pPr lvl="1" indent="-285750"/>
            <a:r>
              <a:rPr lang="en-US">
                <a:cs typeface="Arial"/>
              </a:rPr>
              <a:t>Instructors can see how their efforts made a difference for students.</a:t>
            </a:r>
          </a:p>
          <a:p>
            <a:endParaRPr lang="en-US">
              <a:cs typeface="Arial"/>
            </a:endParaRPr>
          </a:p>
          <a:p>
            <a:r>
              <a:rPr lang="en-US">
                <a:cs typeface="Arial"/>
              </a:rPr>
              <a:t>Be sure to </a:t>
            </a:r>
            <a:r>
              <a:rPr lang="en-US" i="1">
                <a:cs typeface="Arial"/>
              </a:rPr>
              <a:t>thoughtfully</a:t>
            </a:r>
            <a:r>
              <a:rPr lang="en-US">
                <a:cs typeface="Arial"/>
              </a:rPr>
              <a:t> consider the content of your Starfish comments.</a:t>
            </a:r>
            <a:endParaRPr lang="en-US"/>
          </a:p>
        </p:txBody>
      </p:sp>
      <p:sp>
        <p:nvSpPr>
          <p:cNvPr id="5" name="Rectangle 4">
            <a:extLst>
              <a:ext uri="{FF2B5EF4-FFF2-40B4-BE49-F238E27FC236}">
                <a16:creationId xmlns:a16="http://schemas.microsoft.com/office/drawing/2014/main" id="{0E35F777-3B0A-D18A-7768-6618CB4674E2}"/>
              </a:ext>
            </a:extLst>
          </p:cNvPr>
          <p:cNvSpPr/>
          <p:nvPr/>
        </p:nvSpPr>
        <p:spPr>
          <a:xfrm>
            <a:off x="0" y="6492875"/>
            <a:ext cx="12192000" cy="365124"/>
          </a:xfrm>
          <a:prstGeom prst="rect">
            <a:avLst/>
          </a:prstGeom>
          <a:solidFill>
            <a:srgbClr val="262C3A"/>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1400" b="1">
                <a:solidFill>
                  <a:schemeClr val="bg1"/>
                </a:solidFill>
                <a:cs typeface="Arial"/>
              </a:rPr>
              <a:t>Resource:</a:t>
            </a:r>
            <a:r>
              <a:rPr lang="en-US" sz="1400">
                <a:solidFill>
                  <a:schemeClr val="bg1"/>
                </a:solidFill>
                <a:cs typeface="Arial"/>
              </a:rPr>
              <a:t> </a:t>
            </a:r>
            <a:r>
              <a:rPr lang="en-US" sz="1400">
                <a:solidFill>
                  <a:schemeClr val="accent1">
                    <a:lumMod val="20000"/>
                    <a:lumOff val="80000"/>
                  </a:schemeClr>
                </a:solidFill>
                <a:ea typeface="+mn-lt"/>
                <a:cs typeface="+mn-lt"/>
              </a:rPr>
              <a:t>Knowledge Base article: Ethical Guidelines for Accessing and Creating Starfish Records </a:t>
            </a:r>
            <a:endParaRPr lang="en-US" sz="1400">
              <a:solidFill>
                <a:schemeClr val="accent1">
                  <a:lumMod val="20000"/>
                  <a:lumOff val="80000"/>
                </a:schemeClr>
              </a:solidFill>
              <a:cs typeface="Arial"/>
            </a:endParaRPr>
          </a:p>
        </p:txBody>
      </p:sp>
    </p:spTree>
    <p:extLst>
      <p:ext uri="{BB962C8B-B14F-4D97-AF65-F5344CB8AC3E}">
        <p14:creationId xmlns:p14="http://schemas.microsoft.com/office/powerpoint/2010/main" val="3712958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7B3E-C09F-E51D-E514-4E0AD52545B8}"/>
              </a:ext>
            </a:extLst>
          </p:cNvPr>
          <p:cNvSpPr>
            <a:spLocks noGrp="1"/>
          </p:cNvSpPr>
          <p:nvPr>
            <p:ph type="title"/>
          </p:nvPr>
        </p:nvSpPr>
        <p:spPr/>
        <p:txBody>
          <a:bodyPr/>
          <a:lstStyle/>
          <a:p>
            <a:r>
              <a:rPr lang="en-US">
                <a:cs typeface="Arial"/>
              </a:rPr>
              <a:t>Helpful links</a:t>
            </a:r>
            <a:endParaRPr lang="en-US"/>
          </a:p>
        </p:txBody>
      </p:sp>
      <p:sp>
        <p:nvSpPr>
          <p:cNvPr id="3" name="Content Placeholder 2">
            <a:extLst>
              <a:ext uri="{FF2B5EF4-FFF2-40B4-BE49-F238E27FC236}">
                <a16:creationId xmlns:a16="http://schemas.microsoft.com/office/drawing/2014/main" id="{EFFC35E7-AD17-C21D-A8B9-FD0EC018773B}"/>
              </a:ext>
            </a:extLst>
          </p:cNvPr>
          <p:cNvSpPr>
            <a:spLocks noGrp="1"/>
          </p:cNvSpPr>
          <p:nvPr>
            <p:ph idx="1"/>
          </p:nvPr>
        </p:nvSpPr>
        <p:spPr/>
        <p:txBody>
          <a:bodyPr vert="horz" lIns="91440" tIns="45720" rIns="91440" bIns="45720" rtlCol="0" anchor="t">
            <a:normAutofit/>
          </a:bodyPr>
          <a:lstStyle/>
          <a:p>
            <a:r>
              <a:rPr lang="en-US">
                <a:cs typeface="Arial"/>
              </a:rPr>
              <a:t>FAQs for Progress Reporting: </a:t>
            </a:r>
            <a:r>
              <a:rPr lang="en-US">
                <a:ea typeface="+mn-lt"/>
                <a:cs typeface="+mn-lt"/>
                <a:hlinkClick r:id="rId3"/>
              </a:rPr>
              <a:t>https://starfish.psu.edu/resources/faq/</a:t>
            </a:r>
            <a:r>
              <a:rPr lang="en-US">
                <a:ea typeface="+mn-lt"/>
                <a:cs typeface="+mn-lt"/>
              </a:rPr>
              <a:t> </a:t>
            </a:r>
            <a:endParaRPr lang="en-US">
              <a:cs typeface="Arial"/>
              <a:hlinkClick r:id="rId4"/>
            </a:endParaRPr>
          </a:p>
          <a:p>
            <a:endParaRPr lang="en-US">
              <a:cs typeface="Arial"/>
            </a:endParaRPr>
          </a:p>
          <a:p>
            <a:r>
              <a:rPr lang="en-US">
                <a:cs typeface="Arial"/>
              </a:rPr>
              <a:t>Knowledge Base articles: </a:t>
            </a:r>
            <a:r>
              <a:rPr lang="en-US">
                <a:ea typeface="+mn-lt"/>
                <a:cs typeface="+mn-lt"/>
                <a:hlinkClick r:id="rId5"/>
              </a:rPr>
              <a:t>https://pennstate.service-now.com/sp?id=kb_home</a:t>
            </a:r>
            <a:endParaRPr lang="en-US">
              <a:cs typeface="Arial"/>
            </a:endParaRPr>
          </a:p>
          <a:p>
            <a:pPr lvl="1"/>
            <a:r>
              <a:rPr lang="en-US">
                <a:cs typeface="Arial"/>
              </a:rPr>
              <a:t>Search the term "Starfish" to filter for our articles</a:t>
            </a:r>
          </a:p>
          <a:p>
            <a:endParaRPr lang="en-US">
              <a:cs typeface="Arial"/>
            </a:endParaRPr>
          </a:p>
          <a:p>
            <a:endParaRPr lang="en-US">
              <a:cs typeface="Arial"/>
            </a:endParaRPr>
          </a:p>
        </p:txBody>
      </p:sp>
    </p:spTree>
    <p:extLst>
      <p:ext uri="{BB962C8B-B14F-4D97-AF65-F5344CB8AC3E}">
        <p14:creationId xmlns:p14="http://schemas.microsoft.com/office/powerpoint/2010/main" val="234651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F64FF-ACB2-4ABF-9CFC-F004D92C70FA}"/>
              </a:ext>
            </a:extLst>
          </p:cNvPr>
          <p:cNvSpPr>
            <a:spLocks noGrp="1"/>
          </p:cNvSpPr>
          <p:nvPr>
            <p:ph type="title"/>
          </p:nvPr>
        </p:nvSpPr>
        <p:spPr>
          <a:xfrm>
            <a:off x="1913468" y="365125"/>
            <a:ext cx="9440332" cy="1325563"/>
          </a:xfrm>
        </p:spPr>
        <p:txBody>
          <a:bodyPr>
            <a:normAutofit/>
          </a:bodyPr>
          <a:lstStyle/>
          <a:p>
            <a:r>
              <a:rPr lang="en-US" sz="5400">
                <a:cs typeface="Arial"/>
              </a:rPr>
              <a:t>Future presentations</a:t>
            </a:r>
          </a:p>
        </p:txBody>
      </p:sp>
      <p:pic>
        <p:nvPicPr>
          <p:cNvPr id="178" name="Graphic 177" descr="Upward trend">
            <a:extLst>
              <a:ext uri="{FF2B5EF4-FFF2-40B4-BE49-F238E27FC236}">
                <a16:creationId xmlns:a16="http://schemas.microsoft.com/office/drawing/2014/main" id="{E66F65D9-EAA1-43E9-A1CF-8E74421EDB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66216983-371C-4ECB-935D-0E2EE020CE5C}"/>
              </a:ext>
            </a:extLst>
          </p:cNvPr>
          <p:cNvSpPr>
            <a:spLocks noGrp="1"/>
          </p:cNvSpPr>
          <p:nvPr>
            <p:ph idx="1"/>
          </p:nvPr>
        </p:nvSpPr>
        <p:spPr>
          <a:xfrm>
            <a:off x="838200" y="1623848"/>
            <a:ext cx="10515600" cy="4553115"/>
          </a:xfrm>
        </p:spPr>
        <p:txBody>
          <a:bodyPr vert="horz" lIns="91440" tIns="45720" rIns="91440" bIns="45720" rtlCol="0" anchor="t">
            <a:normAutofit/>
          </a:bodyPr>
          <a:lstStyle/>
          <a:p>
            <a:r>
              <a:rPr lang="en-US" sz="1800" b="1">
                <a:cs typeface="Arial" panose="020B0604020202020204"/>
              </a:rPr>
              <a:t>Differentiated Care: Using Starfish to Provide Tiered, Holistic, and Manageable Support to Advisees: Thursday, September 21 from 11:15am – 12:15pm at 207 Penn Stater Conference Center</a:t>
            </a:r>
            <a:endParaRPr lang="en-US" sz="1800">
              <a:cs typeface="Arial" panose="020B0604020202020204"/>
            </a:endParaRPr>
          </a:p>
          <a:p>
            <a:pPr lvl="1"/>
            <a:endParaRPr lang="en-US" sz="1400">
              <a:ea typeface="+mn-lt"/>
              <a:cs typeface="+mn-lt"/>
            </a:endParaRPr>
          </a:p>
          <a:p>
            <a:r>
              <a:rPr lang="en-US" sz="1800" b="1">
                <a:ea typeface="+mn-lt"/>
                <a:cs typeface="+mn-lt"/>
              </a:rPr>
              <a:t>Elevate for Academic Advising: Thursday, October 5 from Noon – 1:00 pm via </a:t>
            </a:r>
            <a:r>
              <a:rPr lang="en-US" sz="1800" b="1">
                <a:ea typeface="+mn-lt"/>
                <a:cs typeface="+mn-lt"/>
                <a:hlinkClick r:id="rId5"/>
              </a:rPr>
              <a:t>Zoom</a:t>
            </a:r>
            <a:r>
              <a:rPr lang="en-US" sz="1800" b="1">
                <a:ea typeface="+mn-lt"/>
                <a:cs typeface="+mn-lt"/>
              </a:rPr>
              <a:t> </a:t>
            </a:r>
            <a:endParaRPr lang="en-US" sz="1400"/>
          </a:p>
          <a:p>
            <a:pPr lvl="1"/>
            <a:r>
              <a:rPr lang="en-US" sz="1400">
                <a:ea typeface="+mn-lt"/>
                <a:cs typeface="+mn-lt"/>
              </a:rPr>
              <a:t>How Elevate, a companion tool to Starfish, can help academic advisers gain insight into student’s academic engagement and focus on students who need more support.</a:t>
            </a:r>
            <a:endParaRPr lang="en-US" sz="1400">
              <a:cs typeface="Arial"/>
            </a:endParaRPr>
          </a:p>
        </p:txBody>
      </p:sp>
      <p:sp>
        <p:nvSpPr>
          <p:cNvPr id="7" name="Rectangle 6">
            <a:extLst>
              <a:ext uri="{FF2B5EF4-FFF2-40B4-BE49-F238E27FC236}">
                <a16:creationId xmlns:a16="http://schemas.microsoft.com/office/drawing/2014/main" id="{F6D62960-4C38-3E3C-6483-EBD1CB323785}"/>
              </a:ext>
            </a:extLst>
          </p:cNvPr>
          <p:cNvSpPr/>
          <p:nvPr/>
        </p:nvSpPr>
        <p:spPr>
          <a:xfrm>
            <a:off x="0" y="6492875"/>
            <a:ext cx="12192000" cy="365124"/>
          </a:xfrm>
          <a:prstGeom prst="rect">
            <a:avLst/>
          </a:prstGeom>
          <a:solidFill>
            <a:srgbClr val="262C3A"/>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1400" b="1">
                <a:solidFill>
                  <a:schemeClr val="bg1"/>
                </a:solidFill>
                <a:cs typeface="Arial"/>
              </a:rPr>
              <a:t>Resource:</a:t>
            </a:r>
            <a:r>
              <a:rPr lang="en-US" sz="1400">
                <a:solidFill>
                  <a:schemeClr val="bg1"/>
                </a:solidFill>
                <a:cs typeface="Arial"/>
              </a:rPr>
              <a:t> </a:t>
            </a:r>
            <a:r>
              <a:rPr lang="en-US" sz="1400">
                <a:solidFill>
                  <a:schemeClr val="accent1">
                    <a:lumMod val="20000"/>
                    <a:lumOff val="80000"/>
                  </a:schemeClr>
                </a:solidFill>
                <a:cs typeface="Arial"/>
              </a:rPr>
              <a:t>https://dus.psu.edu/2023-dus-conference</a:t>
            </a:r>
          </a:p>
        </p:txBody>
      </p:sp>
      <p:pic>
        <p:nvPicPr>
          <p:cNvPr id="5" name="Picture 4" descr="A screenshot of a computer&#10;&#10;Description automatically generated">
            <a:extLst>
              <a:ext uri="{FF2B5EF4-FFF2-40B4-BE49-F238E27FC236}">
                <a16:creationId xmlns:a16="http://schemas.microsoft.com/office/drawing/2014/main" id="{1FA2D76B-DAD3-B245-D2C2-1110461BAA40}"/>
              </a:ext>
            </a:extLst>
          </p:cNvPr>
          <p:cNvPicPr>
            <a:picLocks noChangeAspect="1"/>
          </p:cNvPicPr>
          <p:nvPr/>
        </p:nvPicPr>
        <p:blipFill>
          <a:blip r:embed="rId6"/>
          <a:stretch>
            <a:fillRect/>
          </a:stretch>
        </p:blipFill>
        <p:spPr>
          <a:xfrm>
            <a:off x="5660778" y="3856715"/>
            <a:ext cx="5913496" cy="2247928"/>
          </a:xfrm>
          <a:prstGeom prst="rect">
            <a:avLst/>
          </a:prstGeom>
        </p:spPr>
      </p:pic>
    </p:spTree>
    <p:extLst>
      <p:ext uri="{BB962C8B-B14F-4D97-AF65-F5344CB8AC3E}">
        <p14:creationId xmlns:p14="http://schemas.microsoft.com/office/powerpoint/2010/main" val="282418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F64FF-ACB2-4ABF-9CFC-F004D92C70FA}"/>
              </a:ext>
            </a:extLst>
          </p:cNvPr>
          <p:cNvSpPr>
            <a:spLocks noGrp="1"/>
          </p:cNvSpPr>
          <p:nvPr>
            <p:ph type="title"/>
          </p:nvPr>
        </p:nvSpPr>
        <p:spPr>
          <a:xfrm>
            <a:off x="1913468" y="365125"/>
            <a:ext cx="9440332" cy="1325563"/>
          </a:xfrm>
        </p:spPr>
        <p:txBody>
          <a:bodyPr>
            <a:normAutofit/>
          </a:bodyPr>
          <a:lstStyle/>
          <a:p>
            <a:r>
              <a:rPr lang="en-US" sz="5400"/>
              <a:t>Contact</a:t>
            </a:r>
          </a:p>
        </p:txBody>
      </p:sp>
      <p:pic>
        <p:nvPicPr>
          <p:cNvPr id="178" name="Graphic 177" descr="Envelope">
            <a:extLst>
              <a:ext uri="{FF2B5EF4-FFF2-40B4-BE49-F238E27FC236}">
                <a16:creationId xmlns:a16="http://schemas.microsoft.com/office/drawing/2014/main" id="{E66F65D9-EAA1-43E9-A1CF-8E74421EDB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66216983-371C-4ECB-935D-0E2EE020CE5C}"/>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US" sz="1800" b="1"/>
              <a:t>Website:</a:t>
            </a:r>
            <a:r>
              <a:rPr lang="en-US" sz="1800"/>
              <a:t> </a:t>
            </a:r>
            <a:r>
              <a:rPr lang="en-US" sz="1800">
                <a:hlinkClick r:id="rId5"/>
              </a:rPr>
              <a:t>https://starfish.psu.edu</a:t>
            </a:r>
            <a:endParaRPr lang="en-US" sz="1800"/>
          </a:p>
          <a:p>
            <a:pPr marL="0" indent="0">
              <a:buNone/>
            </a:pPr>
            <a:r>
              <a:rPr lang="en-US" sz="1800" b="1"/>
              <a:t>Email:</a:t>
            </a:r>
            <a:r>
              <a:rPr lang="en-US" sz="1800"/>
              <a:t> </a:t>
            </a:r>
            <a:r>
              <a:rPr lang="en-US" sz="1800">
                <a:hlinkClick r:id="rId6"/>
              </a:rPr>
              <a:t>starfish@psu.edu</a:t>
            </a:r>
            <a:endParaRPr lang="en-US" sz="1800"/>
          </a:p>
          <a:p>
            <a:pPr marL="0" indent="0">
              <a:buNone/>
            </a:pPr>
            <a:endParaRPr lang="en-US" sz="1800" b="1" i="1"/>
          </a:p>
          <a:p>
            <a:pPr marL="0" indent="0">
              <a:buNone/>
            </a:pPr>
            <a:r>
              <a:rPr lang="en-US" sz="1800" b="1" i="1"/>
              <a:t>Division of Undergraduate Studies</a:t>
            </a:r>
            <a:endParaRPr lang="en-US"/>
          </a:p>
          <a:p>
            <a:pPr marL="0" indent="0">
              <a:buNone/>
            </a:pPr>
            <a:r>
              <a:rPr lang="en-US" sz="1800"/>
              <a:t>101 Grange Building</a:t>
            </a:r>
            <a:endParaRPr lang="en-US" sz="1800">
              <a:cs typeface="Arial"/>
            </a:endParaRPr>
          </a:p>
          <a:p>
            <a:pPr marL="0" indent="0">
              <a:buNone/>
            </a:pPr>
            <a:r>
              <a:rPr lang="en-US" sz="1800"/>
              <a:t>University Park, PA 16802-6700</a:t>
            </a:r>
            <a:endParaRPr lang="en-US" sz="1800">
              <a:cs typeface="Arial"/>
            </a:endParaRPr>
          </a:p>
          <a:p>
            <a:pPr marL="0" indent="0">
              <a:buNone/>
            </a:pPr>
            <a:endParaRPr lang="en-US" sz="1800"/>
          </a:p>
          <a:p>
            <a:pPr marL="0" indent="0">
              <a:buNone/>
            </a:pPr>
            <a:r>
              <a:rPr lang="en-US" sz="1800"/>
              <a:t>814-865-7576</a:t>
            </a:r>
            <a:endParaRPr lang="en-US" sz="1800">
              <a:cs typeface="Arial"/>
            </a:endParaRPr>
          </a:p>
          <a:p>
            <a:pPr marL="0" indent="0">
              <a:buNone/>
            </a:pPr>
            <a:endParaRPr lang="en-US" sz="1800"/>
          </a:p>
        </p:txBody>
      </p:sp>
      <p:pic>
        <p:nvPicPr>
          <p:cNvPr id="14" name="Picture 13" descr="A picture containing wheel&#10;&#10;Description automatically generated">
            <a:extLst>
              <a:ext uri="{FF2B5EF4-FFF2-40B4-BE49-F238E27FC236}">
                <a16:creationId xmlns:a16="http://schemas.microsoft.com/office/drawing/2014/main" id="{A650436C-84AF-4A7A-9876-CCB07FE890B6}"/>
              </a:ext>
            </a:extLst>
          </p:cNvPr>
          <p:cNvPicPr>
            <a:picLocks noChangeAspect="1"/>
          </p:cNvPicPr>
          <p:nvPr/>
        </p:nvPicPr>
        <p:blipFill>
          <a:blip r:embed="rId7">
            <a:extLst>
              <a:ext uri="{BEBA8EAE-BF5A-486C-A8C5-ECC9F3942E4B}">
                <a14:imgProps xmlns:a14="http://schemas.microsoft.com/office/drawing/2010/main">
                  <a14:imgLayer r:embed="rId8">
                    <a14:imgEffect>
                      <a14:artisticCrisscrossEtching trans="30000" pressure="1"/>
                    </a14:imgEffect>
                  </a14:imgLayer>
                </a14:imgProps>
              </a:ext>
              <a:ext uri="{28A0092B-C50C-407E-A947-70E740481C1C}">
                <a14:useLocalDpi xmlns:a14="http://schemas.microsoft.com/office/drawing/2010/main" val="0"/>
              </a:ext>
            </a:extLst>
          </a:blip>
          <a:stretch>
            <a:fillRect/>
          </a:stretch>
        </p:blipFill>
        <p:spPr>
          <a:xfrm>
            <a:off x="7162800" y="1692831"/>
            <a:ext cx="4765040" cy="4765040"/>
          </a:xfrm>
          <a:prstGeom prst="rect">
            <a:avLst/>
          </a:prstGeom>
        </p:spPr>
      </p:pic>
    </p:spTree>
    <p:extLst>
      <p:ext uri="{BB962C8B-B14F-4D97-AF65-F5344CB8AC3E}">
        <p14:creationId xmlns:p14="http://schemas.microsoft.com/office/powerpoint/2010/main" val="2167835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F64FF-ACB2-4ABF-9CFC-F004D92C70FA}"/>
              </a:ext>
            </a:extLst>
          </p:cNvPr>
          <p:cNvSpPr>
            <a:spLocks noGrp="1"/>
          </p:cNvSpPr>
          <p:nvPr>
            <p:ph type="title"/>
          </p:nvPr>
        </p:nvSpPr>
        <p:spPr>
          <a:xfrm>
            <a:off x="1913468" y="365125"/>
            <a:ext cx="9440332" cy="1325563"/>
          </a:xfrm>
        </p:spPr>
        <p:txBody>
          <a:bodyPr>
            <a:normAutofit/>
          </a:bodyPr>
          <a:lstStyle/>
          <a:p>
            <a:r>
              <a:rPr lang="en-US" sz="5400"/>
              <a:t>Progress Survey Dates</a:t>
            </a:r>
          </a:p>
        </p:txBody>
      </p:sp>
      <p:pic>
        <p:nvPicPr>
          <p:cNvPr id="178" name="Graphic 177" descr="Questions">
            <a:extLst>
              <a:ext uri="{FF2B5EF4-FFF2-40B4-BE49-F238E27FC236}">
                <a16:creationId xmlns:a16="http://schemas.microsoft.com/office/drawing/2014/main" id="{E66F65D9-EAA1-43E9-A1CF-8E74421EDB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66216983-371C-4ECB-935D-0E2EE020CE5C}"/>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sz="1800">
                <a:ea typeface="+mn-lt"/>
                <a:cs typeface="+mn-lt"/>
              </a:rPr>
              <a:t>Early Progress Survey: </a:t>
            </a:r>
            <a:r>
              <a:rPr lang="en-US" sz="1800" b="1">
                <a:ea typeface="+mn-lt"/>
                <a:cs typeface="+mn-lt"/>
              </a:rPr>
              <a:t>Tuesday, September 5 – Wednesday, September 13</a:t>
            </a:r>
            <a:endParaRPr lang="en-US">
              <a:cs typeface="Arial"/>
            </a:endParaRPr>
          </a:p>
          <a:p>
            <a:pPr marL="0" indent="0">
              <a:buNone/>
            </a:pPr>
            <a:endParaRPr lang="en-US" sz="1800" b="1">
              <a:ea typeface="+mn-lt"/>
              <a:cs typeface="+mn-lt"/>
            </a:endParaRPr>
          </a:p>
          <a:p>
            <a:r>
              <a:rPr lang="en-US" sz="1800">
                <a:ea typeface="+mn-lt"/>
                <a:cs typeface="+mn-lt"/>
              </a:rPr>
              <a:t>Mid-Semester Progress Survey: </a:t>
            </a:r>
            <a:r>
              <a:rPr lang="en-US" sz="1800" b="1">
                <a:ea typeface="+mn-lt"/>
                <a:cs typeface="+mn-lt"/>
              </a:rPr>
              <a:t>Monday, October 2, to Wednesday, October 25</a:t>
            </a:r>
            <a:endParaRPr lang="en-US">
              <a:cs typeface="Arial"/>
            </a:endParaRPr>
          </a:p>
          <a:p>
            <a:pPr marL="0" indent="0">
              <a:buNone/>
            </a:pPr>
            <a:endParaRPr lang="en-US" sz="1800" b="1">
              <a:solidFill>
                <a:srgbClr val="262C3A"/>
              </a:solidFill>
              <a:ea typeface="+mn-lt"/>
              <a:cs typeface="+mn-lt"/>
            </a:endParaRPr>
          </a:p>
          <a:p>
            <a:pPr marL="0" indent="0">
              <a:buNone/>
            </a:pPr>
            <a:endParaRPr lang="en-US" sz="1800" b="1">
              <a:solidFill>
                <a:srgbClr val="262C3A"/>
              </a:solidFill>
              <a:ea typeface="+mn-lt"/>
              <a:cs typeface="+mn-lt"/>
            </a:endParaRPr>
          </a:p>
          <a:p>
            <a:r>
              <a:rPr lang="en-US" sz="1800">
                <a:solidFill>
                  <a:srgbClr val="000000"/>
                </a:solidFill>
                <a:ea typeface="+mn-lt"/>
                <a:cs typeface="+mn-lt"/>
              </a:rPr>
              <a:t>Pilot progress surveys for partial-semester undergraduate courses are continuing for courses delivered through Penn State Abington and the Ross and Carol Nese College of Nursing from </a:t>
            </a:r>
            <a:r>
              <a:rPr lang="en-US" sz="1800" b="1">
                <a:ea typeface="+mn-lt"/>
                <a:cs typeface="+mn-lt"/>
              </a:rPr>
              <a:t>Tuesday, September 5 – Wednesday, September 13, </a:t>
            </a:r>
            <a:r>
              <a:rPr lang="en-US" sz="1800">
                <a:ea typeface="+mn-lt"/>
                <a:cs typeface="+mn-lt"/>
              </a:rPr>
              <a:t>and</a:t>
            </a:r>
            <a:r>
              <a:rPr lang="en-US" sz="1800" b="1">
                <a:ea typeface="+mn-lt"/>
                <a:cs typeface="+mn-lt"/>
              </a:rPr>
              <a:t> Monday, October 30 – Wednesday, November 8</a:t>
            </a:r>
            <a:r>
              <a:rPr lang="en-US" sz="1800">
                <a:ea typeface="+mn-lt"/>
                <a:cs typeface="+mn-lt"/>
              </a:rPr>
              <a:t>.</a:t>
            </a:r>
            <a:endParaRPr lang="en-US" sz="1800">
              <a:cs typeface="Arial"/>
            </a:endParaRPr>
          </a:p>
        </p:txBody>
      </p:sp>
    </p:spTree>
    <p:extLst>
      <p:ext uri="{BB962C8B-B14F-4D97-AF65-F5344CB8AC3E}">
        <p14:creationId xmlns:p14="http://schemas.microsoft.com/office/powerpoint/2010/main" val="397517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F64FF-ACB2-4ABF-9CFC-F004D92C70FA}"/>
              </a:ext>
            </a:extLst>
          </p:cNvPr>
          <p:cNvSpPr>
            <a:spLocks noGrp="1"/>
          </p:cNvSpPr>
          <p:nvPr>
            <p:ph type="title"/>
          </p:nvPr>
        </p:nvSpPr>
        <p:spPr>
          <a:xfrm>
            <a:off x="1913468" y="365125"/>
            <a:ext cx="9440332" cy="1325563"/>
          </a:xfrm>
        </p:spPr>
        <p:txBody>
          <a:bodyPr>
            <a:normAutofit/>
          </a:bodyPr>
          <a:lstStyle/>
          <a:p>
            <a:r>
              <a:rPr lang="en-US" sz="5400">
                <a:cs typeface="Arial"/>
              </a:rPr>
              <a:t>Two significant changes</a:t>
            </a:r>
          </a:p>
        </p:txBody>
      </p:sp>
      <p:pic>
        <p:nvPicPr>
          <p:cNvPr id="115" name="Graphic 114" descr="Marketing">
            <a:extLst>
              <a:ext uri="{FF2B5EF4-FFF2-40B4-BE49-F238E27FC236}">
                <a16:creationId xmlns:a16="http://schemas.microsoft.com/office/drawing/2014/main" id="{90F629A2-AA59-4471-88E3-CE5F6B3073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66216983-371C-4ECB-935D-0E2EE020CE5C}"/>
              </a:ext>
            </a:extLst>
          </p:cNvPr>
          <p:cNvSpPr>
            <a:spLocks noGrp="1"/>
          </p:cNvSpPr>
          <p:nvPr>
            <p:ph idx="1"/>
          </p:nvPr>
        </p:nvSpPr>
        <p:spPr>
          <a:xfrm>
            <a:off x="1010728" y="1667474"/>
            <a:ext cx="5629114" cy="4672663"/>
          </a:xfrm>
        </p:spPr>
        <p:txBody>
          <a:bodyPr vert="horz" lIns="91440" tIns="45720" rIns="91440" bIns="45720" rtlCol="0" anchor="t">
            <a:normAutofit lnSpcReduction="10000"/>
          </a:bodyPr>
          <a:lstStyle/>
          <a:p>
            <a:pPr marL="342900" indent="-342900">
              <a:buAutoNum type="arabicPeriod"/>
            </a:pPr>
            <a:r>
              <a:rPr lang="en-US" sz="1800">
                <a:ea typeface="+mn-lt"/>
                <a:cs typeface="+mn-lt"/>
              </a:rPr>
              <a:t>Fewer flags, all focused on urgent concerns</a:t>
            </a:r>
            <a:endParaRPr lang="en-US" sz="1800">
              <a:cs typeface="Arial" panose="020B0604020202020204"/>
            </a:endParaRPr>
          </a:p>
          <a:p>
            <a:pPr marL="342900" indent="-342900">
              <a:buAutoNum type="arabicPeriod"/>
            </a:pPr>
            <a:r>
              <a:rPr lang="en-US" sz="1800">
                <a:ea typeface="+mn-lt"/>
                <a:cs typeface="+mn-lt"/>
              </a:rPr>
              <a:t>Instructor recommendations (To-Dos) that encourage students to take action.</a:t>
            </a:r>
            <a:endParaRPr lang="en-US" sz="1800">
              <a:cs typeface="Arial" panose="020B0604020202020204"/>
            </a:endParaRPr>
          </a:p>
          <a:p>
            <a:pPr marL="342900" indent="-342900">
              <a:buAutoNum type="arabicPeriod"/>
            </a:pPr>
            <a:endParaRPr lang="en-US" sz="1800">
              <a:cs typeface="Arial" panose="020B0604020202020204"/>
            </a:endParaRPr>
          </a:p>
          <a:p>
            <a:r>
              <a:rPr lang="en-US" sz="1800">
                <a:cs typeface="Arial" panose="020B0604020202020204"/>
              </a:rPr>
              <a:t>Why make these changes?</a:t>
            </a:r>
          </a:p>
          <a:p>
            <a:pPr lvl="1"/>
            <a:r>
              <a:rPr lang="en-US" sz="1600">
                <a:cs typeface="Arial"/>
              </a:rPr>
              <a:t>Feedback from advisers and students that there were too many negatives without constructive actions to take</a:t>
            </a:r>
          </a:p>
          <a:p>
            <a:pPr lvl="1"/>
            <a:r>
              <a:rPr lang="en-US" sz="1600">
                <a:cs typeface="Arial"/>
              </a:rPr>
              <a:t>Feedback from instructors that there was confusion about who was responsible for doing what</a:t>
            </a:r>
          </a:p>
          <a:p>
            <a:pPr lvl="1"/>
            <a:endParaRPr lang="en-US" sz="1600">
              <a:cs typeface="Arial"/>
            </a:endParaRPr>
          </a:p>
          <a:p>
            <a:pPr lvl="1"/>
            <a:r>
              <a:rPr lang="en-US" sz="1600">
                <a:cs typeface="Arial"/>
              </a:rPr>
              <a:t>Shift to growth-oriented, action-oriented options</a:t>
            </a:r>
          </a:p>
          <a:p>
            <a:pPr lvl="1"/>
            <a:r>
              <a:rPr lang="en-US" sz="1600">
                <a:cs typeface="Arial"/>
              </a:rPr>
              <a:t>Total tracking Items: 2 kudos, 1 flag, 4 to-dos</a:t>
            </a:r>
          </a:p>
          <a:p>
            <a:pPr lvl="1"/>
            <a:r>
              <a:rPr lang="en-US" sz="1600">
                <a:cs typeface="Arial"/>
              </a:rPr>
              <a:t>Students can take first in action workflow!</a:t>
            </a:r>
          </a:p>
          <a:p>
            <a:pPr lvl="1"/>
            <a:r>
              <a:rPr lang="en-US" sz="1600">
                <a:cs typeface="Arial"/>
              </a:rPr>
              <a:t>Advisers have clearer action steps</a:t>
            </a:r>
          </a:p>
          <a:p>
            <a:pPr lvl="2"/>
            <a:r>
              <a:rPr lang="en-US" sz="1200" u="sng">
                <a:cs typeface="Arial"/>
              </a:rPr>
              <a:t>The new survey options will refocus adviser responsibilities</a:t>
            </a:r>
            <a:r>
              <a:rPr lang="en-US" sz="1200">
                <a:cs typeface="Arial"/>
              </a:rPr>
              <a:t>. Please see pages 3-4 of the Fall 2023 Progress Survey Messaging document for details and general guidance.</a:t>
            </a:r>
          </a:p>
        </p:txBody>
      </p:sp>
      <p:pic>
        <p:nvPicPr>
          <p:cNvPr id="4" name="Picture 3" descr="A screenshot of a survey&#10;&#10;Description automatically generated">
            <a:extLst>
              <a:ext uri="{FF2B5EF4-FFF2-40B4-BE49-F238E27FC236}">
                <a16:creationId xmlns:a16="http://schemas.microsoft.com/office/drawing/2014/main" id="{40457802-F077-ECDF-E7C3-34062436926B}"/>
              </a:ext>
            </a:extLst>
          </p:cNvPr>
          <p:cNvPicPr>
            <a:picLocks noChangeAspect="1"/>
          </p:cNvPicPr>
          <p:nvPr/>
        </p:nvPicPr>
        <p:blipFill>
          <a:blip r:embed="rId5"/>
          <a:stretch>
            <a:fillRect/>
          </a:stretch>
        </p:blipFill>
        <p:spPr>
          <a:xfrm>
            <a:off x="7758023" y="1669243"/>
            <a:ext cx="3605841" cy="4669703"/>
          </a:xfrm>
          <a:prstGeom prst="rect">
            <a:avLst/>
          </a:prstGeom>
        </p:spPr>
      </p:pic>
    </p:spTree>
    <p:extLst>
      <p:ext uri="{BB962C8B-B14F-4D97-AF65-F5344CB8AC3E}">
        <p14:creationId xmlns:p14="http://schemas.microsoft.com/office/powerpoint/2010/main" val="226520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FA4A-ABD7-878D-5FB2-E0D293799193}"/>
              </a:ext>
            </a:extLst>
          </p:cNvPr>
          <p:cNvSpPr>
            <a:spLocks noGrp="1"/>
          </p:cNvSpPr>
          <p:nvPr>
            <p:ph type="title"/>
          </p:nvPr>
        </p:nvSpPr>
        <p:spPr/>
        <p:txBody>
          <a:bodyPr>
            <a:normAutofit fontScale="90000"/>
          </a:bodyPr>
          <a:lstStyle/>
          <a:p>
            <a:r>
              <a:rPr lang="en-US" sz="5400">
                <a:cs typeface="Arial"/>
              </a:rPr>
              <a:t>Fall 2023 Progress Survey Options</a:t>
            </a:r>
            <a:endParaRPr lang="en-US"/>
          </a:p>
        </p:txBody>
      </p:sp>
      <p:sp>
        <p:nvSpPr>
          <p:cNvPr id="3" name="Text Placeholder 2">
            <a:extLst>
              <a:ext uri="{FF2B5EF4-FFF2-40B4-BE49-F238E27FC236}">
                <a16:creationId xmlns:a16="http://schemas.microsoft.com/office/drawing/2014/main" id="{5ADDA461-DB8C-D450-C291-75A992F372A6}"/>
              </a:ext>
            </a:extLst>
          </p:cNvPr>
          <p:cNvSpPr>
            <a:spLocks noGrp="1"/>
          </p:cNvSpPr>
          <p:nvPr>
            <p:ph type="body" idx="1"/>
          </p:nvPr>
        </p:nvSpPr>
        <p:spPr/>
        <p:txBody>
          <a:bodyPr/>
          <a:lstStyle/>
          <a:p>
            <a:r>
              <a:rPr lang="en-US" b="0">
                <a:cs typeface="Arial"/>
              </a:rPr>
              <a:t>Early Progress Report (EPR)</a:t>
            </a:r>
            <a:endParaRPr lang="en-US"/>
          </a:p>
        </p:txBody>
      </p:sp>
      <p:sp>
        <p:nvSpPr>
          <p:cNvPr id="4" name="Content Placeholder 3">
            <a:extLst>
              <a:ext uri="{FF2B5EF4-FFF2-40B4-BE49-F238E27FC236}">
                <a16:creationId xmlns:a16="http://schemas.microsoft.com/office/drawing/2014/main" id="{1B945DB5-FD53-6D53-6F0B-F963947D892B}"/>
              </a:ext>
            </a:extLst>
          </p:cNvPr>
          <p:cNvSpPr>
            <a:spLocks noGrp="1"/>
          </p:cNvSpPr>
          <p:nvPr>
            <p:ph sz="half" idx="2"/>
          </p:nvPr>
        </p:nvSpPr>
        <p:spPr/>
        <p:txBody>
          <a:bodyPr vert="horz" lIns="91440" tIns="45720" rIns="91440" bIns="45720" rtlCol="0" anchor="t">
            <a:noAutofit/>
          </a:bodyPr>
          <a:lstStyle/>
          <a:p>
            <a:r>
              <a:rPr lang="en-US" sz="1800">
                <a:cs typeface="Arial"/>
              </a:rPr>
              <a:t>(Kudos) Outstanding Performance</a:t>
            </a:r>
          </a:p>
          <a:p>
            <a:r>
              <a:rPr lang="en-US" sz="1800">
                <a:cs typeface="Arial"/>
              </a:rPr>
              <a:t>(Kudos) Meeting Expectations</a:t>
            </a:r>
          </a:p>
          <a:p>
            <a:r>
              <a:rPr lang="en-US" sz="1800">
                <a:cs typeface="Arial"/>
              </a:rPr>
              <a:t>(Flag) Never addended or Logged in to course</a:t>
            </a:r>
          </a:p>
          <a:p>
            <a:r>
              <a:rPr lang="en-US" sz="1800">
                <a:cs typeface="Arial"/>
              </a:rPr>
              <a:t>(To-Do) Instructor's Recommendation: Participate more consistently</a:t>
            </a:r>
          </a:p>
          <a:p>
            <a:r>
              <a:rPr lang="en-US" sz="1800">
                <a:cs typeface="Arial"/>
              </a:rPr>
              <a:t>(To-Do) Instructor's Recommendation: Come to Office hours</a:t>
            </a:r>
          </a:p>
          <a:p>
            <a:r>
              <a:rPr lang="en-US" sz="1800">
                <a:cs typeface="Arial"/>
              </a:rPr>
              <a:t>(To-Do) Instructor's Recommendation: Seek tutoring</a:t>
            </a:r>
          </a:p>
          <a:p>
            <a:r>
              <a:rPr lang="en-US" sz="1800">
                <a:cs typeface="Arial"/>
              </a:rPr>
              <a:t>(To-Do) Instructor's Recommendation: Talk with your Adviser</a:t>
            </a:r>
          </a:p>
        </p:txBody>
      </p:sp>
      <p:sp>
        <p:nvSpPr>
          <p:cNvPr id="5" name="Text Placeholder 4">
            <a:extLst>
              <a:ext uri="{FF2B5EF4-FFF2-40B4-BE49-F238E27FC236}">
                <a16:creationId xmlns:a16="http://schemas.microsoft.com/office/drawing/2014/main" id="{1A895CF4-B2ED-7029-177E-1855A3937A4A}"/>
              </a:ext>
            </a:extLst>
          </p:cNvPr>
          <p:cNvSpPr>
            <a:spLocks noGrp="1"/>
          </p:cNvSpPr>
          <p:nvPr>
            <p:ph type="body" sz="quarter" idx="3"/>
          </p:nvPr>
        </p:nvSpPr>
        <p:spPr/>
        <p:txBody>
          <a:bodyPr/>
          <a:lstStyle/>
          <a:p>
            <a:r>
              <a:rPr lang="en-US" b="0">
                <a:cs typeface="Arial"/>
              </a:rPr>
              <a:t>Mid-Semester Progress Report</a:t>
            </a:r>
            <a:endParaRPr lang="en-US"/>
          </a:p>
        </p:txBody>
      </p:sp>
      <p:sp>
        <p:nvSpPr>
          <p:cNvPr id="6" name="Content Placeholder 5">
            <a:extLst>
              <a:ext uri="{FF2B5EF4-FFF2-40B4-BE49-F238E27FC236}">
                <a16:creationId xmlns:a16="http://schemas.microsoft.com/office/drawing/2014/main" id="{043037C5-AB61-D100-3163-4B11A5C5EF6A}"/>
              </a:ext>
            </a:extLst>
          </p:cNvPr>
          <p:cNvSpPr>
            <a:spLocks noGrp="1"/>
          </p:cNvSpPr>
          <p:nvPr>
            <p:ph sz="quarter" idx="4"/>
          </p:nvPr>
        </p:nvSpPr>
        <p:spPr/>
        <p:txBody>
          <a:bodyPr vert="horz" lIns="91440" tIns="45720" rIns="91440" bIns="45720" rtlCol="0" anchor="t">
            <a:noAutofit/>
          </a:bodyPr>
          <a:lstStyle/>
          <a:p>
            <a:pPr marL="285750" indent="-285750">
              <a:buFont typeface="Arial,Sans-Serif" panose="020B0604020202020204" pitchFamily="34" charset="0"/>
            </a:pPr>
            <a:r>
              <a:rPr lang="en-US" sz="1800">
                <a:cs typeface="Arial"/>
              </a:rPr>
              <a:t>(Kudos) Outstanding Performance</a:t>
            </a:r>
          </a:p>
          <a:p>
            <a:pPr marL="285750" indent="-285750">
              <a:buFont typeface="Arial,Sans-Serif" panose="020B0604020202020204" pitchFamily="34" charset="0"/>
            </a:pPr>
            <a:r>
              <a:rPr lang="en-US" sz="1800">
                <a:cs typeface="Arial"/>
              </a:rPr>
              <a:t>(Kudos) Meeting Expectations</a:t>
            </a:r>
          </a:p>
          <a:p>
            <a:pPr marL="285750" indent="-285750">
              <a:buFont typeface="Arial,Sans-Serif" panose="020B0604020202020204" pitchFamily="34" charset="0"/>
            </a:pPr>
            <a:r>
              <a:rPr lang="en-US" sz="1800">
                <a:cs typeface="Arial"/>
              </a:rPr>
              <a:t>(Flag) In danger of Earning less than a C</a:t>
            </a:r>
          </a:p>
          <a:p>
            <a:pPr marL="285750" indent="-285750">
              <a:buFont typeface="Arial,Sans-Serif" panose="020B0604020202020204" pitchFamily="34" charset="0"/>
            </a:pPr>
            <a:r>
              <a:rPr lang="en-US" sz="1800">
                <a:cs typeface="Arial"/>
              </a:rPr>
              <a:t>(To-Do) Instructor's Recommendation: Participate more consistently</a:t>
            </a:r>
          </a:p>
          <a:p>
            <a:pPr marL="285750" indent="-285750">
              <a:buFont typeface="Arial,Sans-Serif" panose="020B0604020202020204" pitchFamily="34" charset="0"/>
            </a:pPr>
            <a:r>
              <a:rPr lang="en-US" sz="1800">
                <a:cs typeface="Arial"/>
              </a:rPr>
              <a:t>(To-Do) Instructor's Recommendation: Come to Office hours</a:t>
            </a:r>
          </a:p>
          <a:p>
            <a:pPr marL="285750" indent="-285750">
              <a:buFont typeface="Arial,Sans-Serif" panose="020B0604020202020204" pitchFamily="34" charset="0"/>
            </a:pPr>
            <a:r>
              <a:rPr lang="en-US" sz="1800">
                <a:cs typeface="Arial"/>
              </a:rPr>
              <a:t>(To-Do) Instructor's Recommendation: Seek tutoring</a:t>
            </a:r>
          </a:p>
          <a:p>
            <a:pPr marL="285750" indent="-285750">
              <a:buFont typeface="Arial,Sans-Serif" panose="020B0604020202020204" pitchFamily="34" charset="0"/>
            </a:pPr>
            <a:r>
              <a:rPr lang="en-US" sz="1800">
                <a:cs typeface="Arial"/>
              </a:rPr>
              <a:t>(To-Do) Instructor's Recommendation: Talk with your Adviser</a:t>
            </a:r>
          </a:p>
        </p:txBody>
      </p:sp>
      <p:sp>
        <p:nvSpPr>
          <p:cNvPr id="8" name="Rectangle 7">
            <a:extLst>
              <a:ext uri="{FF2B5EF4-FFF2-40B4-BE49-F238E27FC236}">
                <a16:creationId xmlns:a16="http://schemas.microsoft.com/office/drawing/2014/main" id="{F04CCE27-C52C-BC09-74E3-268847971680}"/>
              </a:ext>
            </a:extLst>
          </p:cNvPr>
          <p:cNvSpPr/>
          <p:nvPr/>
        </p:nvSpPr>
        <p:spPr>
          <a:xfrm>
            <a:off x="0" y="6492875"/>
            <a:ext cx="12192000" cy="365124"/>
          </a:xfrm>
          <a:prstGeom prst="rect">
            <a:avLst/>
          </a:prstGeom>
          <a:solidFill>
            <a:srgbClr val="262C3A"/>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1400" b="1">
                <a:solidFill>
                  <a:schemeClr val="bg1"/>
                </a:solidFill>
                <a:cs typeface="Arial"/>
              </a:rPr>
              <a:t>Resource: </a:t>
            </a:r>
            <a:r>
              <a:rPr lang="en-US" sz="1400">
                <a:solidFill>
                  <a:schemeClr val="accent1">
                    <a:lumMod val="20000"/>
                    <a:lumOff val="80000"/>
                  </a:schemeClr>
                </a:solidFill>
                <a:cs typeface="Arial"/>
              </a:rPr>
              <a:t>https://starfish.psu.edu/resources/messages/</a:t>
            </a:r>
          </a:p>
        </p:txBody>
      </p:sp>
    </p:spTree>
    <p:extLst>
      <p:ext uri="{BB962C8B-B14F-4D97-AF65-F5344CB8AC3E}">
        <p14:creationId xmlns:p14="http://schemas.microsoft.com/office/powerpoint/2010/main" val="3938831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F64FF-ACB2-4ABF-9CFC-F004D92C70FA}"/>
              </a:ext>
            </a:extLst>
          </p:cNvPr>
          <p:cNvSpPr>
            <a:spLocks noGrp="1"/>
          </p:cNvSpPr>
          <p:nvPr>
            <p:ph type="title"/>
          </p:nvPr>
        </p:nvSpPr>
        <p:spPr>
          <a:xfrm>
            <a:off x="1913468" y="365125"/>
            <a:ext cx="9440332" cy="1325563"/>
          </a:xfrm>
        </p:spPr>
        <p:txBody>
          <a:bodyPr>
            <a:normAutofit/>
          </a:bodyPr>
          <a:lstStyle/>
          <a:p>
            <a:r>
              <a:rPr lang="en-US" sz="5400"/>
              <a:t>Filtering</a:t>
            </a:r>
          </a:p>
        </p:txBody>
      </p:sp>
      <p:pic>
        <p:nvPicPr>
          <p:cNvPr id="115" name="Graphic 114" descr="Filter">
            <a:extLst>
              <a:ext uri="{FF2B5EF4-FFF2-40B4-BE49-F238E27FC236}">
                <a16:creationId xmlns:a16="http://schemas.microsoft.com/office/drawing/2014/main" id="{BCD8889C-94F1-4DDB-90A4-2CB7AFA103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66216983-371C-4ECB-935D-0E2EE020CE5C}"/>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US"/>
              <a:t>Starfish filters help you focus in on specific groups of students</a:t>
            </a:r>
          </a:p>
          <a:p>
            <a:pPr marL="0" indent="0">
              <a:buNone/>
            </a:pPr>
            <a:endParaRPr lang="en-US" sz="1800" b="1"/>
          </a:p>
          <a:p>
            <a:pPr marL="0" indent="0">
              <a:buNone/>
            </a:pPr>
            <a:r>
              <a:rPr lang="en-US" sz="1800" b="1"/>
              <a:t>Five Most Important Tips for Successful Filtering</a:t>
            </a:r>
            <a:endParaRPr lang="en-US" sz="1800" b="1">
              <a:cs typeface="Arial"/>
            </a:endParaRPr>
          </a:p>
          <a:p>
            <a:pPr marL="342900" indent="-342900">
              <a:buFont typeface="+mj-lt"/>
              <a:buAutoNum type="arabicPeriod"/>
            </a:pPr>
            <a:r>
              <a:rPr lang="en-US" sz="1800"/>
              <a:t>The Starfish filter is an AND filter, so will only show you students that meet ALL selected criteria</a:t>
            </a:r>
            <a:endParaRPr lang="en-US" sz="1800">
              <a:cs typeface="Arial"/>
            </a:endParaRPr>
          </a:p>
          <a:p>
            <a:pPr marL="342900" indent="-342900">
              <a:buFont typeface="+mj-lt"/>
              <a:buAutoNum type="arabicPeriod"/>
            </a:pPr>
            <a:r>
              <a:rPr lang="en-US" sz="1800" u="sng"/>
              <a:t>Never</a:t>
            </a:r>
            <a:r>
              <a:rPr lang="en-US" sz="1800"/>
              <a:t> select a Term when using filters</a:t>
            </a:r>
            <a:endParaRPr lang="en-US" sz="1800">
              <a:cs typeface="Arial"/>
            </a:endParaRPr>
          </a:p>
          <a:p>
            <a:pPr marL="342900" indent="-342900">
              <a:buFont typeface="+mj-lt"/>
              <a:buAutoNum type="arabicPeriod"/>
            </a:pPr>
            <a:r>
              <a:rPr lang="en-US" sz="1800"/>
              <a:t>Wild cards (the * symbol) can be used in string values</a:t>
            </a:r>
            <a:endParaRPr lang="en-US" sz="1800">
              <a:cs typeface="Arial"/>
            </a:endParaRPr>
          </a:p>
          <a:p>
            <a:pPr marL="342900" indent="-342900">
              <a:buFont typeface="+mj-lt"/>
              <a:buAutoNum type="arabicPeriod"/>
            </a:pPr>
            <a:r>
              <a:rPr lang="en-US" sz="1800"/>
              <a:t>Filters remain ON until you clear them, even after logging out of Starfish</a:t>
            </a:r>
            <a:endParaRPr lang="en-US" sz="1800">
              <a:cs typeface="Arial"/>
            </a:endParaRPr>
          </a:p>
          <a:p>
            <a:pPr marL="342900" indent="-342900">
              <a:buFont typeface="+mj-lt"/>
              <a:buAutoNum type="arabicPeriod"/>
            </a:pPr>
            <a:r>
              <a:rPr lang="en-US" sz="1800"/>
              <a:t>Be patient while the filter processes. </a:t>
            </a:r>
            <a:endParaRPr lang="en-US" sz="1800">
              <a:cs typeface="Arial" panose="020B0604020202020204"/>
            </a:endParaRPr>
          </a:p>
        </p:txBody>
      </p:sp>
      <p:sp>
        <p:nvSpPr>
          <p:cNvPr id="175" name="Rectangle 174">
            <a:extLst>
              <a:ext uri="{FF2B5EF4-FFF2-40B4-BE49-F238E27FC236}">
                <a16:creationId xmlns:a16="http://schemas.microsoft.com/office/drawing/2014/main" id="{E562E6D1-EEBE-40DE-BBBA-D2829FE1FB81}"/>
              </a:ext>
            </a:extLst>
          </p:cNvPr>
          <p:cNvSpPr/>
          <p:nvPr/>
        </p:nvSpPr>
        <p:spPr>
          <a:xfrm>
            <a:off x="0" y="6492875"/>
            <a:ext cx="12192000" cy="365124"/>
          </a:xfrm>
          <a:prstGeom prst="rect">
            <a:avLst/>
          </a:prstGeom>
          <a:solidFill>
            <a:srgbClr val="262C3A"/>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Box 5">
            <a:extLst>
              <a:ext uri="{FF2B5EF4-FFF2-40B4-BE49-F238E27FC236}">
                <a16:creationId xmlns:a16="http://schemas.microsoft.com/office/drawing/2014/main" id="{9B9F7300-AA28-478C-96EC-E73EF9B634ED}"/>
              </a:ext>
            </a:extLst>
          </p:cNvPr>
          <p:cNvSpPr txBox="1"/>
          <p:nvPr/>
        </p:nvSpPr>
        <p:spPr>
          <a:xfrm>
            <a:off x="0" y="6492875"/>
            <a:ext cx="12192000" cy="307777"/>
          </a:xfrm>
          <a:prstGeom prst="rect">
            <a:avLst/>
          </a:prstGeom>
          <a:noFill/>
        </p:spPr>
        <p:txBody>
          <a:bodyPr wrap="square" lIns="91440" tIns="45720" rIns="91440" bIns="45720" rtlCol="0" anchor="t">
            <a:spAutoFit/>
          </a:bodyPr>
          <a:lstStyle/>
          <a:p>
            <a:r>
              <a:rPr lang="en-US" sz="1400" b="1">
                <a:solidFill>
                  <a:schemeClr val="bg1"/>
                </a:solidFill>
              </a:rPr>
              <a:t>Resource:</a:t>
            </a:r>
            <a:r>
              <a:rPr lang="en-US" sz="1400">
                <a:solidFill>
                  <a:schemeClr val="bg1"/>
                </a:solidFill>
              </a:rPr>
              <a:t> </a:t>
            </a:r>
            <a:r>
              <a:rPr lang="en-US" sz="1400">
                <a:solidFill>
                  <a:schemeClr val="accent1">
                    <a:lumMod val="20000"/>
                    <a:lumOff val="80000"/>
                  </a:schemeClr>
                </a:solidFill>
              </a:rPr>
              <a:t>https://starfish.psu.edu/user-roles/advisers/using-filters</a:t>
            </a:r>
            <a:r>
              <a:rPr lang="en-US" sz="1400">
                <a:solidFill>
                  <a:schemeClr val="accent2">
                    <a:lumMod val="20000"/>
                    <a:lumOff val="80000"/>
                  </a:schemeClr>
                </a:solidFill>
              </a:rPr>
              <a:t> </a:t>
            </a:r>
            <a:endParaRPr lang="en-US" sz="1400" b="1">
              <a:solidFill>
                <a:schemeClr val="accent2">
                  <a:lumMod val="20000"/>
                  <a:lumOff val="80000"/>
                </a:schemeClr>
              </a:solidFill>
            </a:endParaRPr>
          </a:p>
        </p:txBody>
      </p:sp>
    </p:spTree>
    <p:extLst>
      <p:ext uri="{BB962C8B-B14F-4D97-AF65-F5344CB8AC3E}">
        <p14:creationId xmlns:p14="http://schemas.microsoft.com/office/powerpoint/2010/main" val="200160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F64FF-ACB2-4ABF-9CFC-F004D92C70FA}"/>
              </a:ext>
            </a:extLst>
          </p:cNvPr>
          <p:cNvSpPr>
            <a:spLocks noGrp="1"/>
          </p:cNvSpPr>
          <p:nvPr>
            <p:ph type="title"/>
          </p:nvPr>
        </p:nvSpPr>
        <p:spPr>
          <a:xfrm>
            <a:off x="1913468" y="365125"/>
            <a:ext cx="9440332" cy="1325563"/>
          </a:xfrm>
        </p:spPr>
        <p:txBody>
          <a:bodyPr>
            <a:normAutofit/>
          </a:bodyPr>
          <a:lstStyle/>
          <a:p>
            <a:r>
              <a:rPr lang="en-US" sz="5400"/>
              <a:t>Filters</a:t>
            </a:r>
          </a:p>
        </p:txBody>
      </p:sp>
      <p:pic>
        <p:nvPicPr>
          <p:cNvPr id="115" name="Graphic 114" descr="Filter">
            <a:extLst>
              <a:ext uri="{FF2B5EF4-FFF2-40B4-BE49-F238E27FC236}">
                <a16:creationId xmlns:a16="http://schemas.microsoft.com/office/drawing/2014/main" id="{BCD8889C-94F1-4DDB-90A4-2CB7AFA103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570706"/>
            <a:ext cx="914400" cy="914400"/>
          </a:xfrm>
          <a:prstGeom prst="rect">
            <a:avLst/>
          </a:prstGeom>
        </p:spPr>
      </p:pic>
      <p:sp>
        <p:nvSpPr>
          <p:cNvPr id="175" name="Rectangle 174">
            <a:extLst>
              <a:ext uri="{FF2B5EF4-FFF2-40B4-BE49-F238E27FC236}">
                <a16:creationId xmlns:a16="http://schemas.microsoft.com/office/drawing/2014/main" id="{E562E6D1-EEBE-40DE-BBBA-D2829FE1FB81}"/>
              </a:ext>
            </a:extLst>
          </p:cNvPr>
          <p:cNvSpPr/>
          <p:nvPr/>
        </p:nvSpPr>
        <p:spPr>
          <a:xfrm>
            <a:off x="0" y="6492875"/>
            <a:ext cx="12192000" cy="365124"/>
          </a:xfrm>
          <a:prstGeom prst="rect">
            <a:avLst/>
          </a:prstGeom>
          <a:solidFill>
            <a:srgbClr val="262C3A"/>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Box 5">
            <a:extLst>
              <a:ext uri="{FF2B5EF4-FFF2-40B4-BE49-F238E27FC236}">
                <a16:creationId xmlns:a16="http://schemas.microsoft.com/office/drawing/2014/main" id="{9B9F7300-AA28-478C-96EC-E73EF9B634ED}"/>
              </a:ext>
            </a:extLst>
          </p:cNvPr>
          <p:cNvSpPr txBox="1"/>
          <p:nvPr/>
        </p:nvSpPr>
        <p:spPr>
          <a:xfrm>
            <a:off x="0" y="6492875"/>
            <a:ext cx="12192000" cy="307777"/>
          </a:xfrm>
          <a:prstGeom prst="rect">
            <a:avLst/>
          </a:prstGeom>
          <a:noFill/>
        </p:spPr>
        <p:txBody>
          <a:bodyPr wrap="square" lIns="91440" tIns="45720" rIns="91440" bIns="45720" rtlCol="0" anchor="t">
            <a:spAutoFit/>
          </a:bodyPr>
          <a:lstStyle/>
          <a:p>
            <a:r>
              <a:rPr lang="en-US" sz="1400" b="1">
                <a:solidFill>
                  <a:schemeClr val="bg1"/>
                </a:solidFill>
              </a:rPr>
              <a:t>Resource:</a:t>
            </a:r>
            <a:r>
              <a:rPr lang="en-US" sz="1400">
                <a:solidFill>
                  <a:schemeClr val="bg1"/>
                </a:solidFill>
              </a:rPr>
              <a:t> </a:t>
            </a:r>
            <a:r>
              <a:rPr lang="en-US" sz="1400">
                <a:solidFill>
                  <a:schemeClr val="accent1">
                    <a:lumMod val="20000"/>
                    <a:lumOff val="80000"/>
                  </a:schemeClr>
                </a:solidFill>
              </a:rPr>
              <a:t>https://starfish.psu.edu/user-roles/advisers/using-filters</a:t>
            </a:r>
            <a:r>
              <a:rPr lang="en-US" sz="1400">
                <a:solidFill>
                  <a:schemeClr val="accent2">
                    <a:lumMod val="20000"/>
                    <a:lumOff val="80000"/>
                  </a:schemeClr>
                </a:solidFill>
              </a:rPr>
              <a:t> </a:t>
            </a:r>
            <a:endParaRPr lang="en-US" sz="1400" b="1">
              <a:solidFill>
                <a:schemeClr val="accent2">
                  <a:lumMod val="20000"/>
                  <a:lumOff val="80000"/>
                </a:schemeClr>
              </a:solidFill>
            </a:endParaRPr>
          </a:p>
        </p:txBody>
      </p:sp>
      <p:pic>
        <p:nvPicPr>
          <p:cNvPr id="8" name="Content Placeholder 7" descr="A screenshot of a cell phone&#10;&#10;Description automatically generated">
            <a:extLst>
              <a:ext uri="{FF2B5EF4-FFF2-40B4-BE49-F238E27FC236}">
                <a16:creationId xmlns:a16="http://schemas.microsoft.com/office/drawing/2014/main" id="{F5EFB02A-F015-461F-8368-29EF59A30D5F}"/>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077683" y="1557799"/>
            <a:ext cx="8801100" cy="3752850"/>
          </a:xfrm>
        </p:spPr>
      </p:pic>
      <p:sp>
        <p:nvSpPr>
          <p:cNvPr id="3" name="TextBox 2">
            <a:extLst>
              <a:ext uri="{FF2B5EF4-FFF2-40B4-BE49-F238E27FC236}">
                <a16:creationId xmlns:a16="http://schemas.microsoft.com/office/drawing/2014/main" id="{0FFDC99E-F8EE-A62B-45FA-1E268371CA0C}"/>
              </a:ext>
            </a:extLst>
          </p:cNvPr>
          <p:cNvSpPr txBox="1"/>
          <p:nvPr/>
        </p:nvSpPr>
        <p:spPr>
          <a:xfrm>
            <a:off x="476691" y="2688264"/>
            <a:ext cx="217967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Arial"/>
              </a:rPr>
              <a:t>Note: </a:t>
            </a:r>
            <a:r>
              <a:rPr lang="en-US">
                <a:cs typeface="Arial"/>
              </a:rPr>
              <a:t>The My Students tab and the Tracking tab have different filter functions.</a:t>
            </a:r>
          </a:p>
          <a:p>
            <a:endParaRPr lang="en-US">
              <a:cs typeface="Arial"/>
            </a:endParaRPr>
          </a:p>
          <a:p>
            <a:r>
              <a:rPr lang="en-US">
                <a:cs typeface="Arial"/>
              </a:rPr>
              <a:t>See Example:</a:t>
            </a:r>
          </a:p>
        </p:txBody>
      </p:sp>
      <p:pic>
        <p:nvPicPr>
          <p:cNvPr id="4" name="Picture 3" descr="A screenshot of a computer&#10;&#10;Description automatically generated">
            <a:extLst>
              <a:ext uri="{FF2B5EF4-FFF2-40B4-BE49-F238E27FC236}">
                <a16:creationId xmlns:a16="http://schemas.microsoft.com/office/drawing/2014/main" id="{FFF6B18B-052D-3D23-ECFA-120745CC7A63}"/>
              </a:ext>
            </a:extLst>
          </p:cNvPr>
          <p:cNvPicPr>
            <a:picLocks noChangeAspect="1"/>
          </p:cNvPicPr>
          <p:nvPr/>
        </p:nvPicPr>
        <p:blipFill>
          <a:blip r:embed="rId6"/>
          <a:stretch>
            <a:fillRect/>
          </a:stretch>
        </p:blipFill>
        <p:spPr>
          <a:xfrm>
            <a:off x="7240773" y="2469313"/>
            <a:ext cx="4807687" cy="3788932"/>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C0DA295D-2999-7A71-CFC1-C2CEC8430B2A}"/>
              </a:ext>
            </a:extLst>
          </p:cNvPr>
          <p:cNvPicPr>
            <a:picLocks noChangeAspect="1"/>
          </p:cNvPicPr>
          <p:nvPr/>
        </p:nvPicPr>
        <p:blipFill>
          <a:blip r:embed="rId7"/>
          <a:stretch>
            <a:fillRect/>
          </a:stretch>
        </p:blipFill>
        <p:spPr>
          <a:xfrm>
            <a:off x="2686494" y="2542854"/>
            <a:ext cx="4435548" cy="3916525"/>
          </a:xfrm>
          <a:prstGeom prst="rect">
            <a:avLst/>
          </a:prstGeom>
        </p:spPr>
      </p:pic>
    </p:spTree>
    <p:extLst>
      <p:ext uri="{BB962C8B-B14F-4D97-AF65-F5344CB8AC3E}">
        <p14:creationId xmlns:p14="http://schemas.microsoft.com/office/powerpoint/2010/main" val="419811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08F6FA6B-3CFA-0C4A-89A9-BE00591217FA}"/>
              </a:ext>
            </a:extLst>
          </p:cNvPr>
          <p:cNvPicPr>
            <a:picLocks noChangeAspect="1"/>
          </p:cNvPicPr>
          <p:nvPr/>
        </p:nvPicPr>
        <p:blipFill>
          <a:blip r:embed="rId3"/>
          <a:stretch>
            <a:fillRect/>
          </a:stretch>
        </p:blipFill>
        <p:spPr>
          <a:xfrm>
            <a:off x="4742121" y="291933"/>
            <a:ext cx="7386084" cy="5299482"/>
          </a:xfrm>
          <a:prstGeom prst="rect">
            <a:avLst/>
          </a:prstGeom>
        </p:spPr>
      </p:pic>
      <p:sp>
        <p:nvSpPr>
          <p:cNvPr id="2" name="Title 1">
            <a:extLst>
              <a:ext uri="{FF2B5EF4-FFF2-40B4-BE49-F238E27FC236}">
                <a16:creationId xmlns:a16="http://schemas.microsoft.com/office/drawing/2014/main" id="{8DAF64FF-ACB2-4ABF-9CFC-F004D92C70FA}"/>
              </a:ext>
            </a:extLst>
          </p:cNvPr>
          <p:cNvSpPr>
            <a:spLocks noGrp="1"/>
          </p:cNvSpPr>
          <p:nvPr>
            <p:ph type="title"/>
          </p:nvPr>
        </p:nvSpPr>
        <p:spPr>
          <a:xfrm>
            <a:off x="1913468" y="365125"/>
            <a:ext cx="9440332" cy="1325563"/>
          </a:xfrm>
        </p:spPr>
        <p:txBody>
          <a:bodyPr>
            <a:normAutofit/>
          </a:bodyPr>
          <a:lstStyle/>
          <a:p>
            <a:r>
              <a:rPr lang="en-US" sz="5400"/>
              <a:t>Flag(s)</a:t>
            </a:r>
          </a:p>
        </p:txBody>
      </p:sp>
      <p:pic>
        <p:nvPicPr>
          <p:cNvPr id="178" name="Graphic 114" descr="Flag with solid fill">
            <a:extLst>
              <a:ext uri="{FF2B5EF4-FFF2-40B4-BE49-F238E27FC236}">
                <a16:creationId xmlns:a16="http://schemas.microsoft.com/office/drawing/2014/main" id="{E66F65D9-EAA1-43E9-A1CF-8E74421EDB5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66216983-371C-4ECB-935D-0E2EE020CE5C}"/>
              </a:ext>
            </a:extLst>
          </p:cNvPr>
          <p:cNvSpPr>
            <a:spLocks noGrp="1"/>
          </p:cNvSpPr>
          <p:nvPr>
            <p:ph idx="1"/>
          </p:nvPr>
        </p:nvSpPr>
        <p:spPr>
          <a:xfrm>
            <a:off x="829019" y="1825625"/>
            <a:ext cx="4142406" cy="4351338"/>
          </a:xfrm>
        </p:spPr>
        <p:txBody>
          <a:bodyPr vert="horz" lIns="91440" tIns="45720" rIns="91440" bIns="45720" rtlCol="0" anchor="t">
            <a:normAutofit/>
          </a:bodyPr>
          <a:lstStyle/>
          <a:p>
            <a:r>
              <a:rPr lang="en-US" sz="1800">
                <a:ea typeface="+mn-lt"/>
                <a:cs typeface="+mn-lt"/>
              </a:rPr>
              <a:t>(Flag) Never attended or logged in to course</a:t>
            </a:r>
          </a:p>
          <a:p>
            <a:endParaRPr lang="en-US" sz="1800">
              <a:ea typeface="+mn-lt"/>
              <a:cs typeface="+mn-lt"/>
            </a:endParaRPr>
          </a:p>
          <a:p>
            <a:r>
              <a:rPr lang="en-US" sz="1800">
                <a:ea typeface="+mn-lt"/>
                <a:cs typeface="+mn-lt"/>
              </a:rPr>
              <a:t>One flag per course</a:t>
            </a:r>
            <a:endParaRPr lang="en-US"/>
          </a:p>
          <a:p>
            <a:r>
              <a:rPr lang="en-US" sz="1800">
                <a:ea typeface="+mn-lt"/>
                <a:cs typeface="+mn-lt"/>
              </a:rPr>
              <a:t>Why is this important?</a:t>
            </a:r>
          </a:p>
          <a:p>
            <a:pPr lvl="1"/>
            <a:r>
              <a:rPr lang="en-US" sz="1400">
                <a:cs typeface="Arial"/>
              </a:rPr>
              <a:t>Advisers are quickly able to surmise by the number of flags, if a student has not engaged with multiple courses. </a:t>
            </a:r>
          </a:p>
          <a:p>
            <a:pPr lvl="1"/>
            <a:r>
              <a:rPr lang="en-US" sz="1400">
                <a:cs typeface="Arial"/>
              </a:rPr>
              <a:t>Triage quickly which students need additional attention.</a:t>
            </a:r>
          </a:p>
          <a:p>
            <a:pPr marL="0" indent="0">
              <a:buNone/>
            </a:pPr>
            <a:endParaRPr lang="en-US" sz="1800">
              <a:cs typeface="Arial" panose="020B0604020202020204"/>
            </a:endParaRPr>
          </a:p>
          <a:p>
            <a:pPr lvl="1"/>
            <a:endParaRPr lang="en-US" sz="1600">
              <a:cs typeface="Arial" panose="020B0604020202020204"/>
            </a:endParaRPr>
          </a:p>
        </p:txBody>
      </p:sp>
      <p:sp>
        <p:nvSpPr>
          <p:cNvPr id="175" name="Rectangle 174">
            <a:extLst>
              <a:ext uri="{FF2B5EF4-FFF2-40B4-BE49-F238E27FC236}">
                <a16:creationId xmlns:a16="http://schemas.microsoft.com/office/drawing/2014/main" id="{E562E6D1-EEBE-40DE-BBBA-D2829FE1FB81}"/>
              </a:ext>
            </a:extLst>
          </p:cNvPr>
          <p:cNvSpPr/>
          <p:nvPr/>
        </p:nvSpPr>
        <p:spPr>
          <a:xfrm>
            <a:off x="0" y="6492875"/>
            <a:ext cx="12192000" cy="365124"/>
          </a:xfrm>
          <a:prstGeom prst="rect">
            <a:avLst/>
          </a:prstGeom>
          <a:solidFill>
            <a:srgbClr val="262C3A"/>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a:extLst>
              <a:ext uri="{FF2B5EF4-FFF2-40B4-BE49-F238E27FC236}">
                <a16:creationId xmlns:a16="http://schemas.microsoft.com/office/drawing/2014/main" id="{A8592521-9098-9016-0D16-05AB3787A92D}"/>
              </a:ext>
            </a:extLst>
          </p:cNvPr>
          <p:cNvSpPr txBox="1"/>
          <p:nvPr/>
        </p:nvSpPr>
        <p:spPr>
          <a:xfrm>
            <a:off x="0" y="6492875"/>
            <a:ext cx="12192000" cy="307777"/>
          </a:xfrm>
          <a:prstGeom prst="rect">
            <a:avLst/>
          </a:prstGeom>
          <a:noFill/>
        </p:spPr>
        <p:txBody>
          <a:bodyPr wrap="square" lIns="91440" tIns="45720" rIns="91440" bIns="45720" rtlCol="0" anchor="t">
            <a:spAutoFit/>
          </a:bodyPr>
          <a:lstStyle/>
          <a:p>
            <a:r>
              <a:rPr lang="en-US" sz="1400" b="1">
                <a:solidFill>
                  <a:schemeClr val="bg1"/>
                </a:solidFill>
              </a:rPr>
              <a:t>Resource:</a:t>
            </a:r>
            <a:r>
              <a:rPr lang="en-US" sz="1400">
                <a:solidFill>
                  <a:schemeClr val="bg1"/>
                </a:solidFill>
              </a:rPr>
              <a:t> </a:t>
            </a:r>
            <a:r>
              <a:rPr lang="en-US" sz="1400">
                <a:solidFill>
                  <a:schemeClr val="accent1">
                    <a:lumMod val="20000"/>
                    <a:lumOff val="80000"/>
                  </a:schemeClr>
                </a:solidFill>
              </a:rPr>
              <a:t>https://starfish.psu.edu/resources/messages/</a:t>
            </a:r>
            <a:endParaRPr lang="en-US" sz="1400" b="1">
              <a:solidFill>
                <a:schemeClr val="accent1">
                  <a:lumMod val="20000"/>
                  <a:lumOff val="80000"/>
                </a:schemeClr>
              </a:solidFill>
            </a:endParaRPr>
          </a:p>
        </p:txBody>
      </p:sp>
      <p:pic>
        <p:nvPicPr>
          <p:cNvPr id="4" name="Picture 3" descr="A screenshot of a computer&#10;&#10;Description automatically generated">
            <a:extLst>
              <a:ext uri="{FF2B5EF4-FFF2-40B4-BE49-F238E27FC236}">
                <a16:creationId xmlns:a16="http://schemas.microsoft.com/office/drawing/2014/main" id="{93355ABA-A557-83B6-B2C6-184E421E7BD3}"/>
              </a:ext>
            </a:extLst>
          </p:cNvPr>
          <p:cNvPicPr>
            <a:picLocks noChangeAspect="1"/>
          </p:cNvPicPr>
          <p:nvPr/>
        </p:nvPicPr>
        <p:blipFill>
          <a:blip r:embed="rId6"/>
          <a:stretch>
            <a:fillRect/>
          </a:stretch>
        </p:blipFill>
        <p:spPr>
          <a:xfrm>
            <a:off x="6990148" y="518227"/>
            <a:ext cx="4623459" cy="3628983"/>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F2492677-0334-15E5-F628-552779D94023}"/>
              </a:ext>
            </a:extLst>
          </p:cNvPr>
          <p:cNvPicPr>
            <a:picLocks noChangeAspect="1"/>
          </p:cNvPicPr>
          <p:nvPr/>
        </p:nvPicPr>
        <p:blipFill>
          <a:blip r:embed="rId7"/>
          <a:stretch>
            <a:fillRect/>
          </a:stretch>
        </p:blipFill>
        <p:spPr>
          <a:xfrm>
            <a:off x="4981699" y="602102"/>
            <a:ext cx="7097485" cy="5802237"/>
          </a:xfrm>
          <a:prstGeom prst="rect">
            <a:avLst/>
          </a:prstGeom>
        </p:spPr>
      </p:pic>
    </p:spTree>
    <p:extLst>
      <p:ext uri="{BB962C8B-B14F-4D97-AF65-F5344CB8AC3E}">
        <p14:creationId xmlns:p14="http://schemas.microsoft.com/office/powerpoint/2010/main" val="21081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omputer&#10;&#10;Description automatically generated">
            <a:extLst>
              <a:ext uri="{FF2B5EF4-FFF2-40B4-BE49-F238E27FC236}">
                <a16:creationId xmlns:a16="http://schemas.microsoft.com/office/drawing/2014/main" id="{C56FCFB8-033C-9C77-98C2-241435776423}"/>
              </a:ext>
            </a:extLst>
          </p:cNvPr>
          <p:cNvPicPr>
            <a:picLocks noChangeAspect="1"/>
          </p:cNvPicPr>
          <p:nvPr/>
        </p:nvPicPr>
        <p:blipFill>
          <a:blip r:embed="rId3"/>
          <a:stretch>
            <a:fillRect/>
          </a:stretch>
        </p:blipFill>
        <p:spPr>
          <a:xfrm>
            <a:off x="5548424" y="769697"/>
            <a:ext cx="6570920" cy="4698373"/>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64BF6A93-C8C3-E182-3A60-5337BE55D569}"/>
              </a:ext>
            </a:extLst>
          </p:cNvPr>
          <p:cNvPicPr>
            <a:picLocks noChangeAspect="1"/>
          </p:cNvPicPr>
          <p:nvPr/>
        </p:nvPicPr>
        <p:blipFill>
          <a:blip r:embed="rId4"/>
          <a:stretch>
            <a:fillRect/>
          </a:stretch>
        </p:blipFill>
        <p:spPr>
          <a:xfrm>
            <a:off x="5805377" y="1068003"/>
            <a:ext cx="5454502" cy="426125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32415958-FCA1-6BBE-2200-461A5778227D}"/>
              </a:ext>
            </a:extLst>
          </p:cNvPr>
          <p:cNvPicPr>
            <a:picLocks noChangeAspect="1"/>
          </p:cNvPicPr>
          <p:nvPr/>
        </p:nvPicPr>
        <p:blipFill>
          <a:blip r:embed="rId5"/>
          <a:stretch>
            <a:fillRect/>
          </a:stretch>
        </p:blipFill>
        <p:spPr>
          <a:xfrm>
            <a:off x="4999822" y="1134238"/>
            <a:ext cx="7149946" cy="4920030"/>
          </a:xfrm>
          <a:prstGeom prst="rect">
            <a:avLst/>
          </a:prstGeom>
        </p:spPr>
      </p:pic>
      <p:sp>
        <p:nvSpPr>
          <p:cNvPr id="2" name="Title 1">
            <a:extLst>
              <a:ext uri="{FF2B5EF4-FFF2-40B4-BE49-F238E27FC236}">
                <a16:creationId xmlns:a16="http://schemas.microsoft.com/office/drawing/2014/main" id="{E101CF7E-DF98-E26B-AD39-88FE40193BED}"/>
              </a:ext>
            </a:extLst>
          </p:cNvPr>
          <p:cNvSpPr>
            <a:spLocks noGrp="1"/>
          </p:cNvSpPr>
          <p:nvPr>
            <p:ph type="title"/>
          </p:nvPr>
        </p:nvSpPr>
        <p:spPr>
          <a:xfrm>
            <a:off x="838200" y="365125"/>
            <a:ext cx="3852531" cy="1325563"/>
          </a:xfrm>
        </p:spPr>
        <p:txBody>
          <a:bodyPr/>
          <a:lstStyle/>
          <a:p>
            <a:r>
              <a:rPr lang="en-US">
                <a:cs typeface="Arial"/>
              </a:rPr>
              <a:t>Multiple Flags</a:t>
            </a:r>
            <a:endParaRPr lang="en-US"/>
          </a:p>
        </p:txBody>
      </p:sp>
      <p:sp>
        <p:nvSpPr>
          <p:cNvPr id="3" name="Content Placeholder 2">
            <a:extLst>
              <a:ext uri="{FF2B5EF4-FFF2-40B4-BE49-F238E27FC236}">
                <a16:creationId xmlns:a16="http://schemas.microsoft.com/office/drawing/2014/main" id="{720B1D99-CE7E-FD30-E6D8-769C4907C2C5}"/>
              </a:ext>
            </a:extLst>
          </p:cNvPr>
          <p:cNvSpPr>
            <a:spLocks noGrp="1"/>
          </p:cNvSpPr>
          <p:nvPr>
            <p:ph idx="1"/>
          </p:nvPr>
        </p:nvSpPr>
        <p:spPr>
          <a:xfrm>
            <a:off x="617862" y="1485938"/>
            <a:ext cx="4480409" cy="4911362"/>
          </a:xfrm>
        </p:spPr>
        <p:txBody>
          <a:bodyPr vert="horz" lIns="91440" tIns="45720" rIns="91440" bIns="45720" rtlCol="0" anchor="t">
            <a:normAutofit/>
          </a:bodyPr>
          <a:lstStyle/>
          <a:p>
            <a:r>
              <a:rPr lang="en-US" sz="1800">
                <a:cs typeface="Arial"/>
              </a:rPr>
              <a:t>Identify students with multiple flags...Using the </a:t>
            </a:r>
            <a:r>
              <a:rPr lang="en-US" sz="1800" b="1">
                <a:cs typeface="Arial"/>
              </a:rPr>
              <a:t>My Student</a:t>
            </a:r>
            <a:r>
              <a:rPr lang="en-US" sz="1800">
                <a:cs typeface="Arial"/>
              </a:rPr>
              <a:t> tab</a:t>
            </a:r>
          </a:p>
          <a:p>
            <a:pPr lvl="1"/>
            <a:r>
              <a:rPr lang="en-US" sz="1800">
                <a:cs typeface="Arial"/>
              </a:rPr>
              <a:t>Connection: Assigned Adviser</a:t>
            </a:r>
          </a:p>
          <a:p>
            <a:pPr lvl="1"/>
            <a:r>
              <a:rPr lang="en-US" sz="1800">
                <a:cs typeface="Arial"/>
              </a:rPr>
              <a:t>click Edit Filters</a:t>
            </a:r>
            <a:endParaRPr lang="en-US"/>
          </a:p>
          <a:p>
            <a:pPr lvl="2"/>
            <a:r>
              <a:rPr lang="en-US" sz="1400">
                <a:cs typeface="Arial"/>
              </a:rPr>
              <a:t>Students with Tracking Items: click check box</a:t>
            </a:r>
          </a:p>
          <a:p>
            <a:pPr lvl="2"/>
            <a:r>
              <a:rPr lang="en-US" sz="1400">
                <a:cs typeface="Arial"/>
              </a:rPr>
              <a:t>Count: enter number (E.g., 1,2,3...) </a:t>
            </a:r>
          </a:p>
          <a:p>
            <a:pPr lvl="2"/>
            <a:r>
              <a:rPr lang="en-US" sz="1400">
                <a:cs typeface="Arial"/>
              </a:rPr>
              <a:t>Status: select Active (includes Needs Review)</a:t>
            </a:r>
          </a:p>
          <a:p>
            <a:pPr lvl="2"/>
            <a:r>
              <a:rPr lang="en-US" sz="1400">
                <a:cs typeface="Arial"/>
              </a:rPr>
              <a:t>Tracking Type: select Flag</a:t>
            </a:r>
          </a:p>
          <a:p>
            <a:r>
              <a:rPr lang="en-US" sz="1800">
                <a:cs typeface="Arial"/>
              </a:rPr>
              <a:t>Advisers can also quickly filter for multiple flags in Elevate. Use the </a:t>
            </a:r>
            <a:r>
              <a:rPr lang="en-US" sz="1800" i="1">
                <a:cs typeface="Arial"/>
              </a:rPr>
              <a:t>Courses with Active Flags</a:t>
            </a:r>
            <a:r>
              <a:rPr lang="en-US" sz="1800">
                <a:cs typeface="Arial"/>
              </a:rPr>
              <a:t> column.</a:t>
            </a:r>
          </a:p>
          <a:p>
            <a:pPr marL="0" indent="0">
              <a:buNone/>
            </a:pPr>
            <a:r>
              <a:rPr lang="en-US" sz="1400">
                <a:cs typeface="Arial"/>
              </a:rPr>
              <a:t>*Note: Upcoming presentation from Elevate on October 5! </a:t>
            </a:r>
          </a:p>
          <a:p>
            <a:pPr marL="914400" lvl="2" indent="0">
              <a:buNone/>
            </a:pPr>
            <a:endParaRPr lang="en-US" sz="1400">
              <a:cs typeface="Arial"/>
            </a:endParaRPr>
          </a:p>
          <a:p>
            <a:pPr lvl="1"/>
            <a:endParaRPr lang="en-US" sz="1800">
              <a:cs typeface="Arial"/>
            </a:endParaRPr>
          </a:p>
          <a:p>
            <a:pPr lvl="1"/>
            <a:endParaRPr lang="en-US" sz="1800">
              <a:cs typeface="Arial"/>
            </a:endParaRPr>
          </a:p>
        </p:txBody>
      </p:sp>
      <p:pic>
        <p:nvPicPr>
          <p:cNvPr id="13" name="Picture 12" descr="A screenshot of a computer&#10;&#10;Description automatically generated">
            <a:extLst>
              <a:ext uri="{FF2B5EF4-FFF2-40B4-BE49-F238E27FC236}">
                <a16:creationId xmlns:a16="http://schemas.microsoft.com/office/drawing/2014/main" id="{92A38169-3B2A-2F5B-1741-92ACF431B95F}"/>
              </a:ext>
            </a:extLst>
          </p:cNvPr>
          <p:cNvPicPr>
            <a:picLocks noChangeAspect="1"/>
          </p:cNvPicPr>
          <p:nvPr/>
        </p:nvPicPr>
        <p:blipFill>
          <a:blip r:embed="rId6"/>
          <a:stretch>
            <a:fillRect/>
          </a:stretch>
        </p:blipFill>
        <p:spPr>
          <a:xfrm>
            <a:off x="5238307" y="1617958"/>
            <a:ext cx="6668386" cy="4614456"/>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9D8C70D4-5311-3544-1DCE-B64CCFC47566}"/>
              </a:ext>
            </a:extLst>
          </p:cNvPr>
          <p:cNvPicPr>
            <a:picLocks noChangeAspect="1"/>
          </p:cNvPicPr>
          <p:nvPr/>
        </p:nvPicPr>
        <p:blipFill>
          <a:blip r:embed="rId7"/>
          <a:stretch>
            <a:fillRect/>
          </a:stretch>
        </p:blipFill>
        <p:spPr>
          <a:xfrm>
            <a:off x="6790063" y="1488382"/>
            <a:ext cx="5084284" cy="3247765"/>
          </a:xfrm>
          <a:prstGeom prst="rect">
            <a:avLst/>
          </a:prstGeom>
        </p:spPr>
      </p:pic>
      <p:sp>
        <p:nvSpPr>
          <p:cNvPr id="8" name="Rectangle 7">
            <a:extLst>
              <a:ext uri="{FF2B5EF4-FFF2-40B4-BE49-F238E27FC236}">
                <a16:creationId xmlns:a16="http://schemas.microsoft.com/office/drawing/2014/main" id="{6F9BC601-6EA5-46D1-52AC-241AC1B996BA}"/>
              </a:ext>
            </a:extLst>
          </p:cNvPr>
          <p:cNvSpPr/>
          <p:nvPr/>
        </p:nvSpPr>
        <p:spPr>
          <a:xfrm>
            <a:off x="7983556" y="4248838"/>
            <a:ext cx="3139807" cy="394771"/>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a:extLst>
              <a:ext uri="{FF2B5EF4-FFF2-40B4-BE49-F238E27FC236}">
                <a16:creationId xmlns:a16="http://schemas.microsoft.com/office/drawing/2014/main" id="{0C9AA3FA-3392-5C98-5092-4D19399D7BAC}"/>
              </a:ext>
            </a:extLst>
          </p:cNvPr>
          <p:cNvPicPr>
            <a:picLocks noChangeAspect="1"/>
          </p:cNvPicPr>
          <p:nvPr/>
        </p:nvPicPr>
        <p:blipFill>
          <a:blip r:embed="rId8"/>
          <a:stretch>
            <a:fillRect/>
          </a:stretch>
        </p:blipFill>
        <p:spPr>
          <a:xfrm>
            <a:off x="4587993" y="4642121"/>
            <a:ext cx="5913496" cy="2247928"/>
          </a:xfrm>
          <a:prstGeom prst="rect">
            <a:avLst/>
          </a:prstGeom>
        </p:spPr>
      </p:pic>
    </p:spTree>
    <p:extLst>
      <p:ext uri="{BB962C8B-B14F-4D97-AF65-F5344CB8AC3E}">
        <p14:creationId xmlns:p14="http://schemas.microsoft.com/office/powerpoint/2010/main" val="41826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theme/theme1.xml><?xml version="1.0" encoding="utf-8"?>
<a:theme xmlns:a="http://schemas.openxmlformats.org/drawingml/2006/main" name="Office Theme">
  <a:themeElements>
    <a:clrScheme name="Penn State - Starfish">
      <a:dk1>
        <a:srgbClr val="262C3A"/>
      </a:dk1>
      <a:lt1>
        <a:sysClr val="window" lastClr="FFFFFF"/>
      </a:lt1>
      <a:dk2>
        <a:srgbClr val="262C3A"/>
      </a:dk2>
      <a:lt2>
        <a:srgbClr val="FFFFFF"/>
      </a:lt2>
      <a:accent1>
        <a:srgbClr val="1E787A"/>
      </a:accent1>
      <a:accent2>
        <a:srgbClr val="1E70A6"/>
      </a:accent2>
      <a:accent3>
        <a:srgbClr val="666666"/>
      </a:accent3>
      <a:accent4>
        <a:srgbClr val="D20061"/>
      </a:accent4>
      <a:accent5>
        <a:srgbClr val="4B44C5"/>
      </a:accent5>
      <a:accent6>
        <a:srgbClr val="A2AAAD"/>
      </a:accent6>
      <a:hlink>
        <a:srgbClr val="2EA3F2"/>
      </a:hlink>
      <a:folHlink>
        <a:srgbClr val="2EA3F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7c4083f-4151-4061-a42f-2358bcd49949">
      <Terms xmlns="http://schemas.microsoft.com/office/infopath/2007/PartnerControls"/>
    </lcf76f155ced4ddcb4097134ff3c332f>
    <TaxCatchAll xmlns="da2881b9-5546-432b-bc52-c13ce1c0d780" xsi:nil="true"/>
    <_Flow_SignoffStatus xmlns="57c4083f-4151-4061-a42f-2358bcd4994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F678BA20C2D447AC7D10CB771696BE" ma:contentTypeVersion="18" ma:contentTypeDescription="Create a new document." ma:contentTypeScope="" ma:versionID="c7c80095453c502f7bd2a65c8a522271">
  <xsd:schema xmlns:xsd="http://www.w3.org/2001/XMLSchema" xmlns:xs="http://www.w3.org/2001/XMLSchema" xmlns:p="http://schemas.microsoft.com/office/2006/metadata/properties" xmlns:ns2="57c4083f-4151-4061-a42f-2358bcd49949" xmlns:ns3="da2881b9-5546-432b-bc52-c13ce1c0d780" targetNamespace="http://schemas.microsoft.com/office/2006/metadata/properties" ma:root="true" ma:fieldsID="58c8e98c7bb64c1ec0a1374ca29f2067" ns2:_="" ns3:_="">
    <xsd:import namespace="57c4083f-4151-4061-a42f-2358bcd49949"/>
    <xsd:import namespace="da2881b9-5546-432b-bc52-c13ce1c0d7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c4083f-4151-4061-a42f-2358bcd499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2881b9-5546-432b-bc52-c13ce1c0d78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3dadf78-9e1d-4997-818a-51945d396712}" ma:internalName="TaxCatchAll" ma:showField="CatchAllData" ma:web="da2881b9-5546-432b-bc52-c13ce1c0d7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EB33B0-4056-48E8-BA3A-66B4750FF00A}">
  <ds:schemaRefs>
    <ds:schemaRef ds:uri="http://schemas.microsoft.com/sharepoint/v3/contenttype/forms"/>
  </ds:schemaRefs>
</ds:datastoreItem>
</file>

<file path=customXml/itemProps2.xml><?xml version="1.0" encoding="utf-8"?>
<ds:datastoreItem xmlns:ds="http://schemas.openxmlformats.org/officeDocument/2006/customXml" ds:itemID="{383CDBB3-BA99-4C03-88F1-5DC4B160B4B6}">
  <ds:schemaRefs>
    <ds:schemaRef ds:uri="57c4083f-4151-4061-a42f-2358bcd49949"/>
    <ds:schemaRef ds:uri="da2881b9-5546-432b-bc52-c13ce1c0d7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616B66A-2901-46D3-8670-B4718C6ACB4A}">
  <ds:schemaRefs>
    <ds:schemaRef ds:uri="57c4083f-4151-4061-a42f-2358bcd49949"/>
    <ds:schemaRef ds:uri="da2881b9-5546-432b-bc52-c13ce1c0d7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27</Slides>
  <Notes>27</Notes>
  <HiddenSlides>0</HiddenSlide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Office Theme</vt:lpstr>
      <vt:lpstr>Noon Seminar: Progress Reporting Follow-up  Dr. Heather Atkinson, Academic Adviser Melissa McBrayer, Lead Academic Adviser Shawna Culp, Academic Adviser</vt:lpstr>
      <vt:lpstr>Agenda</vt:lpstr>
      <vt:lpstr>Progress Survey Dates</vt:lpstr>
      <vt:lpstr>Two significant changes</vt:lpstr>
      <vt:lpstr>Fall 2023 Progress Survey Options</vt:lpstr>
      <vt:lpstr>Filtering</vt:lpstr>
      <vt:lpstr>Filters</vt:lpstr>
      <vt:lpstr>Flag(s)</vt:lpstr>
      <vt:lpstr>Multiple Flags</vt:lpstr>
      <vt:lpstr>To-Dos</vt:lpstr>
      <vt:lpstr>Managing Flags and To Dos</vt:lpstr>
      <vt:lpstr>Using Select All</vt:lpstr>
      <vt:lpstr>Using Assign</vt:lpstr>
      <vt:lpstr>Clear &amp; Close the Loop</vt:lpstr>
      <vt:lpstr>Student cleared To-Dos</vt:lpstr>
      <vt:lpstr>Student View: Student-closed with review</vt:lpstr>
      <vt:lpstr>PowerPoint Presentation</vt:lpstr>
      <vt:lpstr>PowerPoint Presentation</vt:lpstr>
      <vt:lpstr>PowerPoint Presentation</vt:lpstr>
      <vt:lpstr>PowerPoint Presentation</vt:lpstr>
      <vt:lpstr>Tracking Items do not disappear</vt:lpstr>
      <vt:lpstr>Instructor view of a Progress Survey</vt:lpstr>
      <vt:lpstr>Instructor View Example: Response to To-Dos</vt:lpstr>
      <vt:lpstr>Documentation</vt:lpstr>
      <vt:lpstr>Helpful links</vt:lpstr>
      <vt:lpstr>Future presentations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cp:lastPrinted>2023-09-06T17:28:52Z</cp:lastPrinted>
  <dcterms:created xsi:type="dcterms:W3CDTF">2023-08-28T19:00:30Z</dcterms:created>
  <dcterms:modified xsi:type="dcterms:W3CDTF">2023-09-07T18:48:39Z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0x010100B7F678BA20C2D447AC7D10CB771696BE</vt:lpwstr>
  </property>
  <property fmtid="{D5CDD505-2E9C-101B-9397-08002B2CF9AE}" pid="3" name="MediaServiceImageTags">
    <vt:lpwstr/>
  </property>
</Properties>
</file>